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YZ3PPkYeBdZTDH37sjW9116VD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22EA9A-94C3-4ABF-9292-9E1642CC38BA}">
  <a:tblStyle styleId="{E622EA9A-94C3-4ABF-9292-9E1642CC38B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9B376F3-03A1-4268-9708-FB3775650B9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48"/>
  </p:normalViewPr>
  <p:slideViewPr>
    <p:cSldViewPr snapToGrid="0">
      <p:cViewPr varScale="1">
        <p:scale>
          <a:sx n="117" d="100"/>
          <a:sy n="117" d="100"/>
        </p:scale>
        <p:origin x="1320" y="168"/>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6" name="Google Shape;75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c853d0775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2c853d077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g2c853d0775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c853d0775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g2c853d0775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g2c853d0775f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c853d0775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g2c853d0775f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3" name="Google Shape;783;g2c853d0775f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853d0775f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2c853d0775f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g2c853d0775f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629dfd4c3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2629dfd4c3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g2629dfd4c3c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instagram.com/icannorg" TargetMode="External"/><Relationship Id="rId13" Type="http://schemas.openxmlformats.org/officeDocument/2006/relationships/image" Target="../media/image19.png"/><Relationship Id="rId3" Type="http://schemas.openxmlformats.org/officeDocument/2006/relationships/hyperlink" Target="https://www.facebook.com/icannorg" TargetMode="External"/><Relationship Id="rId7" Type="http://schemas.openxmlformats.org/officeDocument/2006/relationships/image" Target="../media/image16.png"/><Relationship Id="rId12" Type="http://schemas.openxmlformats.org/officeDocument/2006/relationships/hyperlink" Target="https://www.flickr.com/photos/icann" TargetMode="Externa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soundcloud.com/icann" TargetMode="External"/><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hyperlink" Target="https://www.linkedin.com/company/icann" TargetMode="External"/><Relationship Id="rId4" Type="http://schemas.openxmlformats.org/officeDocument/2006/relationships/hyperlink" Target="https://www.twitter.com/icann" TargetMode="External"/><Relationship Id="rId9" Type="http://schemas.openxmlformats.org/officeDocument/2006/relationships/image" Target="../media/image17.png"/><Relationship Id="rId14" Type="http://schemas.openxmlformats.org/officeDocument/2006/relationships/hyperlink" Target="https://www.youtube.com/user/ICANNnews"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28"/>
        <p:cNvGrpSpPr/>
        <p:nvPr/>
      </p:nvGrpSpPr>
      <p:grpSpPr>
        <a:xfrm>
          <a:off x="0" y="0"/>
          <a:ext cx="0" cy="0"/>
          <a:chOff x="0" y="0"/>
          <a:chExt cx="0" cy="0"/>
        </a:xfrm>
      </p:grpSpPr>
      <p:sp>
        <p:nvSpPr>
          <p:cNvPr id="29" name="Google Shape;29;p19"/>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 name="Google Shape;30;p19"/>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31" name="Google Shape;31;p19"/>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32" name="Google Shape;32;p19"/>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3" name="Google Shape;33;p19"/>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 name="Google Shape;34;p19"/>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35" name="Google Shape;35;p19"/>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6" name="Google Shape;36;p19"/>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sp>
        <p:nvSpPr>
          <p:cNvPr id="37" name="Google Shape;37;p19"/>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19"/>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39" name="Google Shape;39;p19"/>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0" name="Google Shape;40;p19"/>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41" name="Google Shape;41;p19"/>
          <p:cNvSpPr txBox="1">
            <a:spLocks noGrp="1"/>
          </p:cNvSpPr>
          <p:nvPr>
            <p:ph type="body" idx="4"/>
          </p:nvPr>
        </p:nvSpPr>
        <p:spPr>
          <a:xfrm>
            <a:off x="2070848" y="3652549"/>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42" name="Google Shape;42;p19"/>
          <p:cNvGrpSpPr/>
          <p:nvPr/>
        </p:nvGrpSpPr>
        <p:grpSpPr>
          <a:xfrm>
            <a:off x="369136" y="4889634"/>
            <a:ext cx="1155691" cy="926429"/>
            <a:chOff x="3326325" y="4936267"/>
            <a:chExt cx="631663" cy="506356"/>
          </a:xfrm>
        </p:grpSpPr>
        <p:sp>
          <p:nvSpPr>
            <p:cNvPr id="43" name="Google Shape;43;p1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4" name="Google Shape;44;p1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 name="Google Shape;45;p1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 name="Google Shape;46;p1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7" name="Google Shape;47;p1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 name="Google Shape;48;p1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 name="Google Shape;49;p1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0" name="Google Shape;50;p1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66"/>
        <p:cNvGrpSpPr/>
        <p:nvPr/>
      </p:nvGrpSpPr>
      <p:grpSpPr>
        <a:xfrm>
          <a:off x="0" y="0"/>
          <a:ext cx="0" cy="0"/>
          <a:chOff x="0" y="0"/>
          <a:chExt cx="0" cy="0"/>
        </a:xfrm>
      </p:grpSpPr>
      <p:sp>
        <p:nvSpPr>
          <p:cNvPr id="167" name="Google Shape;167;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68" name="Google Shape;168;p2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69" name="Google Shape;169;p28"/>
          <p:cNvCxnSpPr/>
          <p:nvPr/>
        </p:nvCxnSpPr>
        <p:spPr>
          <a:xfrm rot="10800000">
            <a:off x="0" y="608075"/>
            <a:ext cx="9144000" cy="0"/>
          </a:xfrm>
          <a:prstGeom prst="straightConnector1">
            <a:avLst/>
          </a:prstGeom>
          <a:noFill/>
          <a:ln w="12700" cap="flat" cmpd="sng">
            <a:solidFill>
              <a:srgbClr val="FFFFFF"/>
            </a:solidFill>
            <a:prstDash val="solid"/>
            <a:round/>
            <a:headEnd type="none" w="sm" len="sm"/>
            <a:tailEnd type="none" w="sm" len="sm"/>
          </a:ln>
        </p:spPr>
      </p:cxnSp>
      <p:cxnSp>
        <p:nvCxnSpPr>
          <p:cNvPr id="170" name="Google Shape;170;p28"/>
          <p:cNvCxnSpPr/>
          <p:nvPr/>
        </p:nvCxnSpPr>
        <p:spPr>
          <a:xfrm rot="10800000">
            <a:off x="0" y="6320550"/>
            <a:ext cx="9178500" cy="0"/>
          </a:xfrm>
          <a:prstGeom prst="straightConnector1">
            <a:avLst/>
          </a:prstGeom>
          <a:noFill/>
          <a:ln w="12700" cap="flat" cmpd="sng">
            <a:solidFill>
              <a:srgbClr val="FFFFFF"/>
            </a:solidFill>
            <a:prstDash val="solid"/>
            <a:round/>
            <a:headEnd type="none" w="sm" len="sm"/>
            <a:tailEnd type="none" w="sm" len="sm"/>
          </a:ln>
        </p:spPr>
      </p:cxnSp>
      <p:grpSp>
        <p:nvGrpSpPr>
          <p:cNvPr id="171" name="Google Shape;171;p28"/>
          <p:cNvGrpSpPr/>
          <p:nvPr/>
        </p:nvGrpSpPr>
        <p:grpSpPr>
          <a:xfrm>
            <a:off x="245437" y="6466186"/>
            <a:ext cx="349815" cy="280369"/>
            <a:chOff x="3326325" y="4936267"/>
            <a:chExt cx="631663" cy="506356"/>
          </a:xfrm>
        </p:grpSpPr>
        <p:sp>
          <p:nvSpPr>
            <p:cNvPr id="172" name="Google Shape;172;p2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3" name="Google Shape;173;p2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4" name="Google Shape;174;p2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5" name="Google Shape;175;p2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6" name="Google Shape;176;p2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7" name="Google Shape;177;p2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8" name="Google Shape;178;p2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79" name="Google Shape;179;p2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80"/>
        <p:cNvGrpSpPr/>
        <p:nvPr/>
      </p:nvGrpSpPr>
      <p:grpSpPr>
        <a:xfrm>
          <a:off x="0" y="0"/>
          <a:ext cx="0" cy="0"/>
          <a:chOff x="0" y="0"/>
          <a:chExt cx="0" cy="0"/>
        </a:xfrm>
      </p:grpSpPr>
      <p:pic>
        <p:nvPicPr>
          <p:cNvPr id="181" name="Google Shape;181;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2" name="Google Shape;182;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83" name="Google Shape;183;p2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4" name="Google Shape;184;p2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5" name="Google Shape;185;p2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6" name="Google Shape;186;p2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7" name="Google Shape;187;p2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8" name="Google Shape;188;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9" name="Google Shape;189;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0" name="Google Shape;190;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1" name="Google Shape;191;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2" name="Google Shape;192;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29"/>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94" name="Google Shape;194;p29"/>
          <p:cNvCxnSpPr>
            <a:endCxn id="195"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5" name="Google Shape;195;p29"/>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96" name="Google Shape;196;p29"/>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97" name="Google Shape;197;p29"/>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29"/>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199" name="Google Shape;199;p29"/>
          <p:cNvGrpSpPr/>
          <p:nvPr/>
        </p:nvGrpSpPr>
        <p:grpSpPr>
          <a:xfrm>
            <a:off x="234352" y="6464039"/>
            <a:ext cx="364343" cy="292066"/>
            <a:chOff x="3326325" y="4936267"/>
            <a:chExt cx="631663" cy="506356"/>
          </a:xfrm>
        </p:grpSpPr>
        <p:sp>
          <p:nvSpPr>
            <p:cNvPr id="200" name="Google Shape;200;p2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1" name="Google Shape;201;p2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2" name="Google Shape;202;p2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3" name="Google Shape;203;p2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4" name="Google Shape;204;p2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5" name="Google Shape;205;p2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6" name="Google Shape;206;p2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07" name="Google Shape;207;p2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208"/>
        <p:cNvGrpSpPr/>
        <p:nvPr/>
      </p:nvGrpSpPr>
      <p:grpSpPr>
        <a:xfrm>
          <a:off x="0" y="0"/>
          <a:ext cx="0" cy="0"/>
          <a:chOff x="0" y="0"/>
          <a:chExt cx="0" cy="0"/>
        </a:xfrm>
      </p:grpSpPr>
      <p:pic>
        <p:nvPicPr>
          <p:cNvPr id="209" name="Google Shape;209;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0" name="Google Shape;210;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11" name="Google Shape;211;p3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2" name="Google Shape;212;p3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13" name="Google Shape;213;p3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14" name="Google Shape;214;p3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5" name="Google Shape;215;p3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6" name="Google Shape;216;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7" name="Google Shape;217;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8" name="Google Shape;218;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9" name="Google Shape;219;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0" name="Google Shape;220;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21" name="Google Shape;221;p30"/>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222" name="Google Shape;222;p30"/>
          <p:cNvCxnSpPr>
            <a:endCxn id="223"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3" name="Google Shape;223;p30"/>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24" name="Google Shape;224;p30"/>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25" name="Google Shape;225;p30"/>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30"/>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27" name="Google Shape;227;p30"/>
          <p:cNvGrpSpPr/>
          <p:nvPr/>
        </p:nvGrpSpPr>
        <p:grpSpPr>
          <a:xfrm>
            <a:off x="234352" y="6464039"/>
            <a:ext cx="364343" cy="292066"/>
            <a:chOff x="3326325" y="4936267"/>
            <a:chExt cx="631663" cy="506356"/>
          </a:xfrm>
        </p:grpSpPr>
        <p:sp>
          <p:nvSpPr>
            <p:cNvPr id="228" name="Google Shape;228;p3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9" name="Google Shape;229;p3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0" name="Google Shape;230;p3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1" name="Google Shape;231;p3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2" name="Google Shape;232;p3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3" name="Google Shape;233;p3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4" name="Google Shape;234;p3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5" name="Google Shape;235;p3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236"/>
        <p:cNvGrpSpPr/>
        <p:nvPr/>
      </p:nvGrpSpPr>
      <p:grpSpPr>
        <a:xfrm>
          <a:off x="0" y="0"/>
          <a:ext cx="0" cy="0"/>
          <a:chOff x="0" y="0"/>
          <a:chExt cx="0" cy="0"/>
        </a:xfrm>
      </p:grpSpPr>
      <p:pic>
        <p:nvPicPr>
          <p:cNvPr id="237" name="Google Shape;237;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8" name="Google Shape;238;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39" name="Google Shape;239;p3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0" name="Google Shape;240;p3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41" name="Google Shape;241;p3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42" name="Google Shape;242;p3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3" name="Google Shape;243;p3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44" name="Google Shape;244;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5" name="Google Shape;245;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46" name="Google Shape;246;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47" name="Google Shape;247;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48" name="Google Shape;248;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49" name="Google Shape;249;p31"/>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0" name="Google Shape;250;p31"/>
          <p:cNvCxnSpPr>
            <a:endCxn id="251"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51" name="Google Shape;251;p31"/>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252" name="Google Shape;252;p31"/>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53" name="Google Shape;253;p31"/>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31"/>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55" name="Google Shape;255;p31"/>
          <p:cNvGrpSpPr/>
          <p:nvPr/>
        </p:nvGrpSpPr>
        <p:grpSpPr>
          <a:xfrm>
            <a:off x="234352" y="6464039"/>
            <a:ext cx="364343" cy="292066"/>
            <a:chOff x="3326325" y="4936267"/>
            <a:chExt cx="631663" cy="506356"/>
          </a:xfrm>
        </p:grpSpPr>
        <p:sp>
          <p:nvSpPr>
            <p:cNvPr id="256" name="Google Shape;256;p3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7" name="Google Shape;257;p3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8" name="Google Shape;258;p3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9" name="Google Shape;259;p3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0" name="Google Shape;260;p3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1" name="Google Shape;261;p3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2" name="Google Shape;262;p3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3" name="Google Shape;263;p3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64"/>
        <p:cNvGrpSpPr/>
        <p:nvPr/>
      </p:nvGrpSpPr>
      <p:grpSpPr>
        <a:xfrm>
          <a:off x="0" y="0"/>
          <a:ext cx="0" cy="0"/>
          <a:chOff x="0" y="0"/>
          <a:chExt cx="0" cy="0"/>
        </a:xfrm>
      </p:grpSpPr>
      <p:pic>
        <p:nvPicPr>
          <p:cNvPr id="265" name="Google Shape;265;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6" name="Google Shape;266;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7" name="Google Shape;267;p3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68" name="Google Shape;268;p3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69" name="Google Shape;269;p3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70" name="Google Shape;270;p3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1" name="Google Shape;271;p3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72" name="Google Shape;272;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3" name="Google Shape;273;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74" name="Google Shape;274;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75" name="Google Shape;275;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6" name="Google Shape;276;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77" name="Google Shape;277;p3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8" name="Google Shape;278;p32"/>
          <p:cNvCxnSpPr>
            <a:endCxn id="279"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79" name="Google Shape;279;p3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80" name="Google Shape;280;p3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81" name="Google Shape;281;p32"/>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3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283" name="Google Shape;283;p32"/>
          <p:cNvGrpSpPr/>
          <p:nvPr/>
        </p:nvGrpSpPr>
        <p:grpSpPr>
          <a:xfrm>
            <a:off x="234352" y="6464039"/>
            <a:ext cx="364343" cy="292066"/>
            <a:chOff x="3326325" y="4936267"/>
            <a:chExt cx="631663" cy="506356"/>
          </a:xfrm>
        </p:grpSpPr>
        <p:sp>
          <p:nvSpPr>
            <p:cNvPr id="284" name="Google Shape;284;p3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5" name="Google Shape;285;p3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6" name="Google Shape;286;p3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7" name="Google Shape;287;p3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8" name="Google Shape;288;p3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89" name="Google Shape;289;p3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0" name="Google Shape;290;p3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91" name="Google Shape;291;p3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92"/>
        <p:cNvGrpSpPr/>
        <p:nvPr/>
      </p:nvGrpSpPr>
      <p:grpSpPr>
        <a:xfrm>
          <a:off x="0" y="0"/>
          <a:ext cx="0" cy="0"/>
          <a:chOff x="0" y="0"/>
          <a:chExt cx="0" cy="0"/>
        </a:xfrm>
      </p:grpSpPr>
      <p:pic>
        <p:nvPicPr>
          <p:cNvPr id="293" name="Google Shape;293;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4" name="Google Shape;294;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5" name="Google Shape;295;p3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6" name="Google Shape;296;p3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97" name="Google Shape;297;p3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98" name="Google Shape;298;p3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9" name="Google Shape;299;p3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300" name="Google Shape;300;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1" name="Google Shape;301;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2" name="Google Shape;302;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3" name="Google Shape;303;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4" name="Google Shape;304;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3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6" name="Google Shape;306;p33"/>
          <p:cNvCxnSpPr>
            <a:endCxn id="30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307" name="Google Shape;307;p3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08" name="Google Shape;308;p3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309" name="Google Shape;309;p33"/>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3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311" name="Google Shape;311;p33"/>
          <p:cNvGrpSpPr/>
          <p:nvPr/>
        </p:nvGrpSpPr>
        <p:grpSpPr>
          <a:xfrm>
            <a:off x="234352" y="6464039"/>
            <a:ext cx="364343" cy="292066"/>
            <a:chOff x="3326325" y="4936267"/>
            <a:chExt cx="631663" cy="506356"/>
          </a:xfrm>
        </p:grpSpPr>
        <p:sp>
          <p:nvSpPr>
            <p:cNvPr id="312" name="Google Shape;312;p3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3" name="Google Shape;313;p3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4" name="Google Shape;314;p3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5" name="Google Shape;315;p3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6" name="Google Shape;316;p3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7" name="Google Shape;317;p3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8" name="Google Shape;318;p3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19" name="Google Shape;319;p3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320"/>
        <p:cNvGrpSpPr/>
        <p:nvPr/>
      </p:nvGrpSpPr>
      <p:grpSpPr>
        <a:xfrm>
          <a:off x="0" y="0"/>
          <a:ext cx="0" cy="0"/>
          <a:chOff x="0" y="0"/>
          <a:chExt cx="0" cy="0"/>
        </a:xfrm>
      </p:grpSpPr>
      <p:pic>
        <p:nvPicPr>
          <p:cNvPr id="321" name="Google Shape;321;p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2" name="Google Shape;322;p34"/>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3" name="Google Shape;323;p34"/>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24" name="Google Shape;324;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25" name="Google Shape;325;p34"/>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26" name="Google Shape;326;p34"/>
          <p:cNvSpPr txBox="1">
            <a:spLocks noGrp="1"/>
          </p:cNvSpPr>
          <p:nvPr>
            <p:ph type="title"/>
          </p:nvPr>
        </p:nvSpPr>
        <p:spPr>
          <a:xfrm>
            <a:off x="564625" y="1308850"/>
            <a:ext cx="62565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27" name="Google Shape;327;p34"/>
          <p:cNvGrpSpPr/>
          <p:nvPr/>
        </p:nvGrpSpPr>
        <p:grpSpPr>
          <a:xfrm>
            <a:off x="245437" y="6466186"/>
            <a:ext cx="349815" cy="280369"/>
            <a:chOff x="3326325" y="4936267"/>
            <a:chExt cx="631663" cy="506356"/>
          </a:xfrm>
        </p:grpSpPr>
        <p:sp>
          <p:nvSpPr>
            <p:cNvPr id="328" name="Google Shape;328;p3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29" name="Google Shape;329;p3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0" name="Google Shape;330;p3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1" name="Google Shape;331;p3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2" name="Google Shape;332;p3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3" name="Google Shape;333;p3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4" name="Google Shape;334;p3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35" name="Google Shape;335;p3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336"/>
        <p:cNvGrpSpPr/>
        <p:nvPr/>
      </p:nvGrpSpPr>
      <p:grpSpPr>
        <a:xfrm>
          <a:off x="0" y="0"/>
          <a:ext cx="0" cy="0"/>
          <a:chOff x="0" y="0"/>
          <a:chExt cx="0" cy="0"/>
        </a:xfrm>
      </p:grpSpPr>
      <p:pic>
        <p:nvPicPr>
          <p:cNvPr id="337" name="Google Shape;337;p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8" name="Google Shape;338;p35"/>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9" name="Google Shape;339;p35"/>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40" name="Google Shape;340;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41" name="Google Shape;341;p35"/>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42" name="Google Shape;342;p35"/>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43" name="Google Shape;343;p35"/>
          <p:cNvGrpSpPr/>
          <p:nvPr/>
        </p:nvGrpSpPr>
        <p:grpSpPr>
          <a:xfrm>
            <a:off x="245437" y="6466186"/>
            <a:ext cx="349815" cy="280369"/>
            <a:chOff x="3326325" y="4936267"/>
            <a:chExt cx="631663" cy="506356"/>
          </a:xfrm>
        </p:grpSpPr>
        <p:sp>
          <p:nvSpPr>
            <p:cNvPr id="344" name="Google Shape;344;p3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5" name="Google Shape;345;p3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6" name="Google Shape;346;p3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7" name="Google Shape;347;p3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8" name="Google Shape;348;p3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49" name="Google Shape;349;p3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0" name="Google Shape;350;p3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51" name="Google Shape;351;p3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352"/>
        <p:cNvGrpSpPr/>
        <p:nvPr/>
      </p:nvGrpSpPr>
      <p:grpSpPr>
        <a:xfrm>
          <a:off x="0" y="0"/>
          <a:ext cx="0" cy="0"/>
          <a:chOff x="0" y="0"/>
          <a:chExt cx="0" cy="0"/>
        </a:xfrm>
      </p:grpSpPr>
      <p:pic>
        <p:nvPicPr>
          <p:cNvPr id="353" name="Google Shape;353;p3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4" name="Google Shape;354;p36"/>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55" name="Google Shape;355;p36"/>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56" name="Google Shape;356;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57" name="Google Shape;357;p36"/>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58" name="Google Shape;358;p36"/>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59" name="Google Shape;359;p36"/>
          <p:cNvGrpSpPr/>
          <p:nvPr/>
        </p:nvGrpSpPr>
        <p:grpSpPr>
          <a:xfrm>
            <a:off x="245437" y="6466186"/>
            <a:ext cx="349815" cy="280369"/>
            <a:chOff x="3326325" y="4936267"/>
            <a:chExt cx="631663" cy="506356"/>
          </a:xfrm>
        </p:grpSpPr>
        <p:sp>
          <p:nvSpPr>
            <p:cNvPr id="360" name="Google Shape;360;p3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1" name="Google Shape;361;p3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2" name="Google Shape;362;p3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3" name="Google Shape;363;p3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4" name="Google Shape;364;p3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5" name="Google Shape;365;p3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6" name="Google Shape;366;p3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67" name="Google Shape;367;p3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368"/>
        <p:cNvGrpSpPr/>
        <p:nvPr/>
      </p:nvGrpSpPr>
      <p:grpSpPr>
        <a:xfrm>
          <a:off x="0" y="0"/>
          <a:ext cx="0" cy="0"/>
          <a:chOff x="0" y="0"/>
          <a:chExt cx="0" cy="0"/>
        </a:xfrm>
      </p:grpSpPr>
      <p:pic>
        <p:nvPicPr>
          <p:cNvPr id="369" name="Google Shape;369;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0" name="Google Shape;370;p37"/>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71" name="Google Shape;371;p37"/>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372" name="Google Shape;372;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373" name="Google Shape;373;p37"/>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3500"/>
              <a:buFont typeface="Arial"/>
              <a:buNone/>
              <a:defRPr sz="3500" b="0" i="0" u="none" strike="noStrike" cap="none">
                <a:solidFill>
                  <a:srgbClr val="FFFFFF"/>
                </a:solidFill>
                <a:latin typeface="Arial"/>
                <a:ea typeface="Arial"/>
                <a:cs typeface="Arial"/>
                <a:sym typeface="Arial"/>
              </a:defRPr>
            </a:lvl5pPr>
            <a:lvl6pPr marL="2743200" marR="0" lvl="5"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6pPr>
            <a:lvl7pPr marL="3200400" marR="0" lvl="6"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7pPr>
            <a:lvl8pPr marL="3657600" marR="0" lvl="7"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8pPr>
            <a:lvl9pPr marL="4114800" marR="0" lvl="8" indent="-450850" algn="l" rtl="0">
              <a:lnSpc>
                <a:spcPct val="100000"/>
              </a:lnSpc>
              <a:spcBef>
                <a:spcPts val="400"/>
              </a:spcBef>
              <a:spcAft>
                <a:spcPts val="0"/>
              </a:spcAft>
              <a:buClr>
                <a:srgbClr val="FFFFFF"/>
              </a:buClr>
              <a:buSzPts val="3500"/>
              <a:buFont typeface="Arial"/>
              <a:buChar char="•"/>
              <a:defRPr sz="3500" b="0" i="0" u="none" strike="noStrike" cap="none">
                <a:solidFill>
                  <a:srgbClr val="FFFFFF"/>
                </a:solidFill>
                <a:latin typeface="Arial"/>
                <a:ea typeface="Arial"/>
                <a:cs typeface="Arial"/>
                <a:sym typeface="Arial"/>
              </a:defRPr>
            </a:lvl9pPr>
          </a:lstStyle>
          <a:p>
            <a:endParaRPr/>
          </a:p>
        </p:txBody>
      </p:sp>
      <p:sp>
        <p:nvSpPr>
          <p:cNvPr id="374" name="Google Shape;374;p37"/>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5" name="Google Shape;375;p37"/>
          <p:cNvGrpSpPr/>
          <p:nvPr/>
        </p:nvGrpSpPr>
        <p:grpSpPr>
          <a:xfrm>
            <a:off x="245437" y="6466186"/>
            <a:ext cx="349815" cy="280369"/>
            <a:chOff x="3326325" y="4936267"/>
            <a:chExt cx="631663" cy="506356"/>
          </a:xfrm>
        </p:grpSpPr>
        <p:sp>
          <p:nvSpPr>
            <p:cNvPr id="376" name="Google Shape;376;p3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7" name="Google Shape;377;p3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8" name="Google Shape;378;p3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79" name="Google Shape;379;p3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0" name="Google Shape;380;p3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1" name="Google Shape;381;p3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2" name="Google Shape;382;p3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383" name="Google Shape;383;p3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20"/>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384"/>
        <p:cNvGrpSpPr/>
        <p:nvPr/>
      </p:nvGrpSpPr>
      <p:grpSpPr>
        <a:xfrm>
          <a:off x="0" y="0"/>
          <a:ext cx="0" cy="0"/>
          <a:chOff x="0" y="0"/>
          <a:chExt cx="0" cy="0"/>
        </a:xfrm>
      </p:grpSpPr>
      <p:pic>
        <p:nvPicPr>
          <p:cNvPr id="385" name="Google Shape;385;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Google Shape;386;p3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7" name="Google Shape;387;p3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88" name="Google Shape;388;p3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0" name="Google Shape;390;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3" name="Google Shape;393;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394" name="Google Shape;394;p3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38"/>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396" name="Google Shape;396;p38"/>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7" name="Google Shape;397;p38"/>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8" name="Google Shape;398;p38"/>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399" name="Google Shape;399;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0" name="Google Shape;400;p38"/>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01" name="Google Shape;401;p38"/>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02" name="Google Shape;402;p38"/>
          <p:cNvGrpSpPr/>
          <p:nvPr/>
        </p:nvGrpSpPr>
        <p:grpSpPr>
          <a:xfrm>
            <a:off x="234352" y="6464039"/>
            <a:ext cx="364343" cy="292066"/>
            <a:chOff x="3326325" y="4936267"/>
            <a:chExt cx="631663" cy="506356"/>
          </a:xfrm>
        </p:grpSpPr>
        <p:sp>
          <p:nvSpPr>
            <p:cNvPr id="403" name="Google Shape;403;p3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4" name="Google Shape;404;p3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5" name="Google Shape;405;p3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6" name="Google Shape;406;p3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7" name="Google Shape;407;p3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8" name="Google Shape;408;p3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09" name="Google Shape;409;p3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10" name="Google Shape;410;p3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411"/>
        <p:cNvGrpSpPr/>
        <p:nvPr/>
      </p:nvGrpSpPr>
      <p:grpSpPr>
        <a:xfrm>
          <a:off x="0" y="0"/>
          <a:ext cx="0" cy="0"/>
          <a:chOff x="0" y="0"/>
          <a:chExt cx="0" cy="0"/>
        </a:xfrm>
      </p:grpSpPr>
      <p:pic>
        <p:nvPicPr>
          <p:cNvPr id="412" name="Google Shape;412;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3" name="Google Shape;413;p3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14" name="Google Shape;414;p3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5" name="Google Shape;415;p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6" name="Google Shape;416;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7" name="Google Shape;417;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8" name="Google Shape;418;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9" name="Google Shape;419;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20" name="Google Shape;420;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21" name="Google Shape;421;p3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2" name="Google Shape;422;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23" name="Google Shape;423;p39"/>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24" name="Google Shape;424;p39"/>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5" name="Google Shape;425;p39"/>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6" name="Google Shape;426;p39"/>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7" name="Google Shape;427;p39"/>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28" name="Google Shape;428;p39"/>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29" name="Google Shape;429;p39"/>
          <p:cNvGrpSpPr/>
          <p:nvPr/>
        </p:nvGrpSpPr>
        <p:grpSpPr>
          <a:xfrm>
            <a:off x="234352" y="6464039"/>
            <a:ext cx="364343" cy="292066"/>
            <a:chOff x="3326325" y="4936267"/>
            <a:chExt cx="631663" cy="506356"/>
          </a:xfrm>
        </p:grpSpPr>
        <p:sp>
          <p:nvSpPr>
            <p:cNvPr id="430" name="Google Shape;430;p39"/>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1" name="Google Shape;431;p39"/>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2" name="Google Shape;432;p39"/>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3" name="Google Shape;433;p39"/>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4" name="Google Shape;434;p39"/>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5" name="Google Shape;435;p39"/>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6" name="Google Shape;436;p39"/>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37" name="Google Shape;437;p39"/>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438"/>
        <p:cNvGrpSpPr/>
        <p:nvPr/>
      </p:nvGrpSpPr>
      <p:grpSpPr>
        <a:xfrm>
          <a:off x="0" y="0"/>
          <a:ext cx="0" cy="0"/>
          <a:chOff x="0" y="0"/>
          <a:chExt cx="0" cy="0"/>
        </a:xfrm>
      </p:grpSpPr>
      <p:pic>
        <p:nvPicPr>
          <p:cNvPr id="439" name="Google Shape;439;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40" name="Google Shape;440;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41" name="Google Shape;441;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42" name="Google Shape;442;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43" name="Google Shape;443;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4" name="Google Shape;444;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7" name="Google Shape;447;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8" name="Google Shape;448;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9" name="Google Shape;449;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0" name="Google Shape;450;p40"/>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51" name="Google Shape;451;p40"/>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2" name="Google Shape;452;p40"/>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3" name="Google Shape;453;p40"/>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4" name="Google Shape;454;p40"/>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55" name="Google Shape;455;p40"/>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56" name="Google Shape;456;p40"/>
          <p:cNvGrpSpPr/>
          <p:nvPr/>
        </p:nvGrpSpPr>
        <p:grpSpPr>
          <a:xfrm>
            <a:off x="234352" y="6464039"/>
            <a:ext cx="364343" cy="292066"/>
            <a:chOff x="3326325" y="4936267"/>
            <a:chExt cx="631663" cy="506356"/>
          </a:xfrm>
        </p:grpSpPr>
        <p:sp>
          <p:nvSpPr>
            <p:cNvPr id="457" name="Google Shape;457;p40"/>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8" name="Google Shape;458;p40"/>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59" name="Google Shape;459;p40"/>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0" name="Google Shape;460;p40"/>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1" name="Google Shape;461;p40"/>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2" name="Google Shape;462;p40"/>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3" name="Google Shape;463;p40"/>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64" name="Google Shape;464;p40"/>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465"/>
        <p:cNvGrpSpPr/>
        <p:nvPr/>
      </p:nvGrpSpPr>
      <p:grpSpPr>
        <a:xfrm>
          <a:off x="0" y="0"/>
          <a:ext cx="0" cy="0"/>
          <a:chOff x="0" y="0"/>
          <a:chExt cx="0" cy="0"/>
        </a:xfrm>
      </p:grpSpPr>
      <p:pic>
        <p:nvPicPr>
          <p:cNvPr id="466" name="Google Shape;466;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7" name="Google Shape;467;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68" name="Google Shape;468;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69" name="Google Shape;469;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70" name="Google Shape;470;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1" name="Google Shape;471;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72" name="Google Shape;472;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73" name="Google Shape;473;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74" name="Google Shape;474;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75" name="Google Shape;475;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6" name="Google Shape;476;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41"/>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478" name="Google Shape;478;p41"/>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79" name="Google Shape;479;p41"/>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0" name="Google Shape;480;p41"/>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1" name="Google Shape;481;p41"/>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482" name="Google Shape;482;p41"/>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483" name="Google Shape;483;p41"/>
          <p:cNvGrpSpPr/>
          <p:nvPr/>
        </p:nvGrpSpPr>
        <p:grpSpPr>
          <a:xfrm>
            <a:off x="234352" y="6464039"/>
            <a:ext cx="364343" cy="292066"/>
            <a:chOff x="3326325" y="4936267"/>
            <a:chExt cx="631663" cy="506356"/>
          </a:xfrm>
        </p:grpSpPr>
        <p:sp>
          <p:nvSpPr>
            <p:cNvPr id="484" name="Google Shape;484;p41"/>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5" name="Google Shape;485;p41"/>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6" name="Google Shape;486;p41"/>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7" name="Google Shape;487;p41"/>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8" name="Google Shape;488;p41"/>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89" name="Google Shape;489;p41"/>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0" name="Google Shape;490;p41"/>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491" name="Google Shape;491;p41"/>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492"/>
        <p:cNvGrpSpPr/>
        <p:nvPr/>
      </p:nvGrpSpPr>
      <p:grpSpPr>
        <a:xfrm>
          <a:off x="0" y="0"/>
          <a:ext cx="0" cy="0"/>
          <a:chOff x="0" y="0"/>
          <a:chExt cx="0" cy="0"/>
        </a:xfrm>
      </p:grpSpPr>
      <p:pic>
        <p:nvPicPr>
          <p:cNvPr id="493" name="Google Shape;493;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94" name="Google Shape;494;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5" name="Google Shape;495;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96" name="Google Shape;496;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97" name="Google Shape;497;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8" name="Google Shape;498;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99" name="Google Shape;499;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0" name="Google Shape;500;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1" name="Google Shape;501;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3" name="Google Shape;503;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4" name="Google Shape;504;p42"/>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05" name="Google Shape;505;p42"/>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6" name="Google Shape;506;p42"/>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7" name="Google Shape;507;p42"/>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8" name="Google Shape;508;p42"/>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09" name="Google Shape;509;p42"/>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10" name="Google Shape;510;p42"/>
          <p:cNvGrpSpPr/>
          <p:nvPr/>
        </p:nvGrpSpPr>
        <p:grpSpPr>
          <a:xfrm>
            <a:off x="234352" y="6464039"/>
            <a:ext cx="364343" cy="292066"/>
            <a:chOff x="3326325" y="4936267"/>
            <a:chExt cx="631663" cy="506356"/>
          </a:xfrm>
        </p:grpSpPr>
        <p:sp>
          <p:nvSpPr>
            <p:cNvPr id="511" name="Google Shape;511;p4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2" name="Google Shape;512;p4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3" name="Google Shape;513;p4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4" name="Google Shape;514;p4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5" name="Google Shape;515;p4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6" name="Google Shape;516;p4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7" name="Google Shape;517;p4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18" name="Google Shape;518;p4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519"/>
        <p:cNvGrpSpPr/>
        <p:nvPr/>
      </p:nvGrpSpPr>
      <p:grpSpPr>
        <a:xfrm>
          <a:off x="0" y="0"/>
          <a:ext cx="0" cy="0"/>
          <a:chOff x="0" y="0"/>
          <a:chExt cx="0" cy="0"/>
        </a:xfrm>
      </p:grpSpPr>
      <p:pic>
        <p:nvPicPr>
          <p:cNvPr id="520" name="Google Shape;520;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1" name="Google Shape;521;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2" name="Google Shape;522;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23" name="Google Shape;523;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24" name="Google Shape;524;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5" name="Google Shape;525;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6" name="Google Shape;526;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27" name="Google Shape;527;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8" name="Google Shape;528;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29" name="Google Shape;529;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0" name="Google Shape;530;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31" name="Google Shape;531;p43"/>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32" name="Google Shape;532;p43"/>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3" name="Google Shape;533;p43"/>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4" name="Google Shape;534;p43"/>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5" name="Google Shape;535;p43"/>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36" name="Google Shape;536;p43"/>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37" name="Google Shape;537;p43"/>
          <p:cNvGrpSpPr/>
          <p:nvPr/>
        </p:nvGrpSpPr>
        <p:grpSpPr>
          <a:xfrm>
            <a:off x="234352" y="6464039"/>
            <a:ext cx="364343" cy="292066"/>
            <a:chOff x="3326325" y="4936267"/>
            <a:chExt cx="631663" cy="506356"/>
          </a:xfrm>
        </p:grpSpPr>
        <p:sp>
          <p:nvSpPr>
            <p:cNvPr id="538" name="Google Shape;538;p4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39" name="Google Shape;539;p4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0" name="Google Shape;540;p4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1" name="Google Shape;541;p4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2" name="Google Shape;542;p4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3" name="Google Shape;543;p4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4" name="Google Shape;544;p4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45" name="Google Shape;545;p4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546"/>
        <p:cNvGrpSpPr/>
        <p:nvPr/>
      </p:nvGrpSpPr>
      <p:grpSpPr>
        <a:xfrm>
          <a:off x="0" y="0"/>
          <a:ext cx="0" cy="0"/>
          <a:chOff x="0" y="0"/>
          <a:chExt cx="0" cy="0"/>
        </a:xfrm>
      </p:grpSpPr>
      <p:pic>
        <p:nvPicPr>
          <p:cNvPr id="547" name="Google Shape;547;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8" name="Google Shape;548;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9" name="Google Shape;549;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50" name="Google Shape;550;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51" name="Google Shape;551;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2" name="Google Shape;552;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54" name="Google Shape;554;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55" name="Google Shape;555;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6" name="Google Shape;556;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7" name="Google Shape;557;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58" name="Google Shape;558;p44"/>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59" name="Google Shape;559;p44"/>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0" name="Google Shape;560;p44"/>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1" name="Google Shape;561;p44"/>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2" name="Google Shape;562;p44"/>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63" name="Google Shape;563;p44"/>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64" name="Google Shape;564;p44"/>
          <p:cNvGrpSpPr/>
          <p:nvPr/>
        </p:nvGrpSpPr>
        <p:grpSpPr>
          <a:xfrm>
            <a:off x="234352" y="6464039"/>
            <a:ext cx="364343" cy="292066"/>
            <a:chOff x="3326325" y="4936267"/>
            <a:chExt cx="631663" cy="506356"/>
          </a:xfrm>
        </p:grpSpPr>
        <p:sp>
          <p:nvSpPr>
            <p:cNvPr id="565" name="Google Shape;565;p4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6" name="Google Shape;566;p4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7" name="Google Shape;567;p4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8" name="Google Shape;568;p4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69" name="Google Shape;569;p4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0" name="Google Shape;570;p4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1" name="Google Shape;571;p4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72" name="Google Shape;572;p4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573"/>
        <p:cNvGrpSpPr/>
        <p:nvPr/>
      </p:nvGrpSpPr>
      <p:grpSpPr>
        <a:xfrm>
          <a:off x="0" y="0"/>
          <a:ext cx="0" cy="0"/>
          <a:chOff x="0" y="0"/>
          <a:chExt cx="0" cy="0"/>
        </a:xfrm>
      </p:grpSpPr>
      <p:pic>
        <p:nvPicPr>
          <p:cNvPr id="574" name="Google Shape;574;p45"/>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575" name="Google Shape;575;p4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6" name="Google Shape;576;p4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577" name="Google Shape;577;p4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9" name="Google Shape;579;p4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80" name="Google Shape;580;p4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81" name="Google Shape;581;p4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2" name="Google Shape;582;p4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83" name="Google Shape;583;p4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4" name="Google Shape;584;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85" name="Google Shape;585;p45"/>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Arial"/>
                <a:ea typeface="Arial"/>
                <a:cs typeface="Arial"/>
                <a:sym typeface="Arial"/>
              </a:defRPr>
            </a:lvl9pPr>
          </a:lstStyle>
          <a:p>
            <a:endParaRPr/>
          </a:p>
        </p:txBody>
      </p:sp>
      <p:sp>
        <p:nvSpPr>
          <p:cNvPr id="586" name="Google Shape;586;p45"/>
          <p:cNvSpPr txBox="1">
            <a:spLocks noGrp="1"/>
          </p:cNvSpPr>
          <p:nvPr>
            <p:ph type="body" idx="2"/>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7" name="Google Shape;587;p45"/>
          <p:cNvSpPr txBox="1">
            <a:spLocks noGrp="1"/>
          </p:cNvSpPr>
          <p:nvPr>
            <p:ph type="body" idx="3"/>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8" name="Google Shape;588;p45"/>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89" name="Google Shape;589;p45"/>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36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4pPr>
            <a:lvl5pPr marL="2286000" marR="0" lvl="4" indent="-228600" algn="l" rtl="0">
              <a:lnSpc>
                <a:spcPct val="100000"/>
              </a:lnSpc>
              <a:spcBef>
                <a:spcPts val="32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sp>
        <p:nvSpPr>
          <p:cNvPr id="590" name="Google Shape;590;p45"/>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4pPr>
            <a:lvl5pPr marL="2286000" marR="0" lvl="4"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5pPr>
            <a:lvl6pPr marL="2743200" marR="0" lvl="5"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6pPr>
            <a:lvl7pPr marL="3200400" marR="0" lvl="6"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7pPr>
            <a:lvl8pPr marL="3657600" marR="0" lvl="7"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8pPr>
            <a:lvl9pPr marL="4114800" marR="0" lvl="8" indent="-381000" algn="l" rtl="0">
              <a:lnSpc>
                <a:spcPct val="100000"/>
              </a:lnSpc>
              <a:spcBef>
                <a:spcPts val="4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9pPr>
          </a:lstStyle>
          <a:p>
            <a:endParaRPr/>
          </a:p>
        </p:txBody>
      </p:sp>
      <p:grpSp>
        <p:nvGrpSpPr>
          <p:cNvPr id="591" name="Google Shape;591;p45"/>
          <p:cNvGrpSpPr/>
          <p:nvPr/>
        </p:nvGrpSpPr>
        <p:grpSpPr>
          <a:xfrm>
            <a:off x="234352" y="6464039"/>
            <a:ext cx="364343" cy="292066"/>
            <a:chOff x="3326325" y="4936267"/>
            <a:chExt cx="631663" cy="506356"/>
          </a:xfrm>
        </p:grpSpPr>
        <p:sp>
          <p:nvSpPr>
            <p:cNvPr id="592" name="Google Shape;592;p4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3" name="Google Shape;593;p4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4" name="Google Shape;594;p4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5" name="Google Shape;595;p4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6" name="Google Shape;596;p4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7" name="Google Shape;597;p4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8" name="Google Shape;598;p4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599" name="Google Shape;599;p4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600"/>
        <p:cNvGrpSpPr/>
        <p:nvPr/>
      </p:nvGrpSpPr>
      <p:grpSpPr>
        <a:xfrm>
          <a:off x="0" y="0"/>
          <a:ext cx="0" cy="0"/>
          <a:chOff x="0" y="0"/>
          <a:chExt cx="0" cy="0"/>
        </a:xfrm>
      </p:grpSpPr>
      <p:sp>
        <p:nvSpPr>
          <p:cNvPr id="601" name="Google Shape;601;p46"/>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2" name="Google Shape;602;p46"/>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603" name="Google Shape;603;p46"/>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497"/>
              <a:buFont typeface="Arial"/>
              <a:buNone/>
            </a:pPr>
            <a:r>
              <a:rPr lang="en-US" sz="2497"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604" name="Google Shape;604;p46"/>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605" name="Google Shape;605;p46"/>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1pPr>
            <a:lvl2pPr marL="914400" marR="0" lvl="1"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sp>
        <p:nvSpPr>
          <p:cNvPr id="606" name="Google Shape;606;p4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07" name="Google Shape;607;p46"/>
          <p:cNvGrpSpPr/>
          <p:nvPr/>
        </p:nvGrpSpPr>
        <p:grpSpPr>
          <a:xfrm>
            <a:off x="239662" y="900884"/>
            <a:ext cx="1797839" cy="1441190"/>
            <a:chOff x="3326325" y="4936267"/>
            <a:chExt cx="631663" cy="506356"/>
          </a:xfrm>
        </p:grpSpPr>
        <p:sp>
          <p:nvSpPr>
            <p:cNvPr id="608" name="Google Shape;608;p4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09" name="Google Shape;609;p4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0" name="Google Shape;610;p4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1" name="Google Shape;611;p4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2" name="Google Shape;612;p4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3" name="Google Shape;613;p4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4" name="Google Shape;614;p4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615" name="Google Shape;615;p4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grpSp>
        <p:nvGrpSpPr>
          <p:cNvPr id="616" name="Google Shape;616;p46"/>
          <p:cNvGrpSpPr/>
          <p:nvPr/>
        </p:nvGrpSpPr>
        <p:grpSpPr>
          <a:xfrm>
            <a:off x="2543494" y="2717688"/>
            <a:ext cx="3730454" cy="3430937"/>
            <a:chOff x="2543494" y="2717688"/>
            <a:chExt cx="3730454" cy="3430937"/>
          </a:xfrm>
        </p:grpSpPr>
        <p:grpSp>
          <p:nvGrpSpPr>
            <p:cNvPr id="617" name="Google Shape;617;p46"/>
            <p:cNvGrpSpPr/>
            <p:nvPr/>
          </p:nvGrpSpPr>
          <p:grpSpPr>
            <a:xfrm>
              <a:off x="2543494" y="3232448"/>
              <a:ext cx="3730454" cy="361400"/>
              <a:chOff x="2543494" y="3918945"/>
              <a:chExt cx="3730454" cy="361400"/>
            </a:xfrm>
          </p:grpSpPr>
          <p:pic>
            <p:nvPicPr>
              <p:cNvPr id="618" name="Google Shape;618;p46"/>
              <p:cNvPicPr preferRelativeResize="0"/>
              <p:nvPr/>
            </p:nvPicPr>
            <p:blipFill rotWithShape="1">
              <a:blip r:embed="rId2">
                <a:alphaModFix/>
              </a:blip>
              <a:srcRect/>
              <a:stretch/>
            </p:blipFill>
            <p:spPr>
              <a:xfrm>
                <a:off x="2543494" y="3918945"/>
                <a:ext cx="361400" cy="361400"/>
              </a:xfrm>
              <a:prstGeom prst="rect">
                <a:avLst/>
              </a:prstGeom>
              <a:noFill/>
              <a:ln>
                <a:noFill/>
              </a:ln>
            </p:spPr>
          </p:pic>
          <p:sp>
            <p:nvSpPr>
              <p:cNvPr id="619" name="Google Shape;619;p46"/>
              <p:cNvSpPr txBox="1"/>
              <p:nvPr/>
            </p:nvSpPr>
            <p:spPr>
              <a:xfrm>
                <a:off x="3010848" y="3934226"/>
                <a:ext cx="3263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facebook.com/icannorg </a:t>
                </a:r>
                <a:endParaRPr sz="1400" b="0" i="0" u="none" strike="noStrike" cap="none">
                  <a:solidFill>
                    <a:srgbClr val="0A304B"/>
                  </a:solidFill>
                  <a:latin typeface="Arial"/>
                  <a:ea typeface="Arial"/>
                  <a:cs typeface="Arial"/>
                  <a:sym typeface="Arial"/>
                </a:endParaRPr>
              </a:p>
            </p:txBody>
          </p:sp>
        </p:grpSp>
        <p:grpSp>
          <p:nvGrpSpPr>
            <p:cNvPr id="620" name="Google Shape;620;p46"/>
            <p:cNvGrpSpPr/>
            <p:nvPr/>
          </p:nvGrpSpPr>
          <p:grpSpPr>
            <a:xfrm>
              <a:off x="2543500" y="2717688"/>
              <a:ext cx="2809450" cy="366163"/>
              <a:chOff x="2543500" y="3162900"/>
              <a:chExt cx="2809450" cy="366163"/>
            </a:xfrm>
          </p:grpSpPr>
          <p:sp>
            <p:nvSpPr>
              <p:cNvPr id="621" name="Google Shape;621;p46"/>
              <p:cNvSpPr txBox="1"/>
              <p:nvPr/>
            </p:nvSpPr>
            <p:spPr>
              <a:xfrm>
                <a:off x="3010850" y="3189463"/>
                <a:ext cx="2342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4">
                      <a:extLst>
                        <a:ext uri="{A12FA001-AC4F-418D-AE19-62706E023703}">
                          <ahyp:hlinkClr xmlns:ahyp="http://schemas.microsoft.com/office/drawing/2018/hyperlinkcolor" val="tx"/>
                        </a:ext>
                      </a:extLst>
                    </a:hlinkClick>
                  </a:rPr>
                  <a:t>@icann</a:t>
                </a:r>
                <a:endParaRPr sz="1400" b="0" i="0" u="none" strike="noStrike" cap="none">
                  <a:solidFill>
                    <a:srgbClr val="0A304B"/>
                  </a:solidFill>
                  <a:latin typeface="Arial"/>
                  <a:ea typeface="Arial"/>
                  <a:cs typeface="Arial"/>
                  <a:sym typeface="Arial"/>
                </a:endParaRPr>
              </a:p>
            </p:txBody>
          </p:sp>
          <p:pic>
            <p:nvPicPr>
              <p:cNvPr id="622" name="Google Shape;622;p46"/>
              <p:cNvPicPr preferRelativeResize="0"/>
              <p:nvPr/>
            </p:nvPicPr>
            <p:blipFill rotWithShape="1">
              <a:blip r:embed="rId5">
                <a:alphaModFix/>
              </a:blip>
              <a:srcRect/>
              <a:stretch/>
            </p:blipFill>
            <p:spPr>
              <a:xfrm>
                <a:off x="2543500" y="3162900"/>
                <a:ext cx="361400" cy="361400"/>
              </a:xfrm>
              <a:prstGeom prst="rect">
                <a:avLst/>
              </a:prstGeom>
              <a:noFill/>
              <a:ln>
                <a:noFill/>
              </a:ln>
            </p:spPr>
          </p:pic>
        </p:grpSp>
        <p:grpSp>
          <p:nvGrpSpPr>
            <p:cNvPr id="623" name="Google Shape;623;p46"/>
            <p:cNvGrpSpPr/>
            <p:nvPr/>
          </p:nvGrpSpPr>
          <p:grpSpPr>
            <a:xfrm>
              <a:off x="2543494" y="5277192"/>
              <a:ext cx="2581156" cy="361436"/>
              <a:chOff x="5721352" y="4667590"/>
              <a:chExt cx="2581156" cy="361436"/>
            </a:xfrm>
          </p:grpSpPr>
          <p:sp>
            <p:nvSpPr>
              <p:cNvPr id="624" name="Google Shape;624;p46"/>
              <p:cNvSpPr txBox="1"/>
              <p:nvPr/>
            </p:nvSpPr>
            <p:spPr>
              <a:xfrm>
                <a:off x="6183608" y="4678989"/>
                <a:ext cx="21189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soundcloud/icann</a:t>
                </a:r>
                <a:endParaRPr sz="1400" b="0" i="0" u="none" strike="noStrike" cap="none">
                  <a:solidFill>
                    <a:srgbClr val="0A304B"/>
                  </a:solidFill>
                  <a:latin typeface="Arial"/>
                  <a:ea typeface="Arial"/>
                  <a:cs typeface="Arial"/>
                  <a:sym typeface="Arial"/>
                </a:endParaRPr>
              </a:p>
            </p:txBody>
          </p:sp>
          <p:pic>
            <p:nvPicPr>
              <p:cNvPr id="625" name="Google Shape;625;p46"/>
              <p:cNvPicPr preferRelativeResize="0"/>
              <p:nvPr/>
            </p:nvPicPr>
            <p:blipFill rotWithShape="1">
              <a:blip r:embed="rId7">
                <a:alphaModFix/>
              </a:blip>
              <a:srcRect/>
              <a:stretch/>
            </p:blipFill>
            <p:spPr>
              <a:xfrm>
                <a:off x="5721352" y="4667590"/>
                <a:ext cx="361400" cy="361436"/>
              </a:xfrm>
              <a:prstGeom prst="rect">
                <a:avLst/>
              </a:prstGeom>
              <a:noFill/>
              <a:ln>
                <a:noFill/>
              </a:ln>
            </p:spPr>
          </p:pic>
        </p:grpSp>
        <p:grpSp>
          <p:nvGrpSpPr>
            <p:cNvPr id="626" name="Google Shape;626;p46"/>
            <p:cNvGrpSpPr/>
            <p:nvPr/>
          </p:nvGrpSpPr>
          <p:grpSpPr>
            <a:xfrm>
              <a:off x="2543494" y="5787225"/>
              <a:ext cx="3411564" cy="361400"/>
              <a:chOff x="5721344" y="5407800"/>
              <a:chExt cx="3411564" cy="361400"/>
            </a:xfrm>
          </p:grpSpPr>
          <p:sp>
            <p:nvSpPr>
              <p:cNvPr id="627" name="Google Shape;627;p46"/>
              <p:cNvSpPr txBox="1"/>
              <p:nvPr/>
            </p:nvSpPr>
            <p:spPr>
              <a:xfrm>
                <a:off x="6183608"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8">
                      <a:extLst>
                        <a:ext uri="{A12FA001-AC4F-418D-AE19-62706E023703}">
                          <ahyp:hlinkClr xmlns:ahyp="http://schemas.microsoft.com/office/drawing/2018/hyperlinkcolor" val="tx"/>
                        </a:ext>
                      </a:extLst>
                    </a:hlinkClick>
                  </a:rPr>
                  <a:t>instagram.com/icannorg</a:t>
                </a:r>
                <a:endParaRPr sz="1400" b="0" i="0" u="none" strike="noStrike" cap="none">
                  <a:solidFill>
                    <a:srgbClr val="0A304B"/>
                  </a:solidFill>
                  <a:latin typeface="Arial"/>
                  <a:ea typeface="Arial"/>
                  <a:cs typeface="Arial"/>
                  <a:sym typeface="Arial"/>
                </a:endParaRPr>
              </a:p>
            </p:txBody>
          </p:sp>
          <p:pic>
            <p:nvPicPr>
              <p:cNvPr id="628" name="Google Shape;628;p46"/>
              <p:cNvPicPr preferRelativeResize="0"/>
              <p:nvPr/>
            </p:nvPicPr>
            <p:blipFill rotWithShape="1">
              <a:blip r:embed="rId9">
                <a:alphaModFix/>
              </a:blip>
              <a:srcRect/>
              <a:stretch/>
            </p:blipFill>
            <p:spPr>
              <a:xfrm>
                <a:off x="5721344" y="5407800"/>
                <a:ext cx="361400" cy="361400"/>
              </a:xfrm>
              <a:prstGeom prst="rect">
                <a:avLst/>
              </a:prstGeom>
              <a:noFill/>
              <a:ln>
                <a:noFill/>
              </a:ln>
            </p:spPr>
          </p:pic>
        </p:grpSp>
        <p:grpSp>
          <p:nvGrpSpPr>
            <p:cNvPr id="629" name="Google Shape;629;p46"/>
            <p:cNvGrpSpPr/>
            <p:nvPr/>
          </p:nvGrpSpPr>
          <p:grpSpPr>
            <a:xfrm>
              <a:off x="2543494" y="4762437"/>
              <a:ext cx="3631451" cy="366157"/>
              <a:chOff x="5721357" y="3162906"/>
              <a:chExt cx="3631451" cy="366157"/>
            </a:xfrm>
          </p:grpSpPr>
          <p:sp>
            <p:nvSpPr>
              <p:cNvPr id="630" name="Google Shape;630;p46"/>
              <p:cNvSpPr txBox="1"/>
              <p:nvPr/>
            </p:nvSpPr>
            <p:spPr>
              <a:xfrm>
                <a:off x="6183608" y="3189463"/>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0">
                      <a:extLst>
                        <a:ext uri="{A12FA001-AC4F-418D-AE19-62706E023703}">
                          <ahyp:hlinkClr xmlns:ahyp="http://schemas.microsoft.com/office/drawing/2018/hyperlinkcolor" val="tx"/>
                        </a:ext>
                      </a:extLst>
                    </a:hlinkClick>
                  </a:rPr>
                  <a:t>linkedin/company/icann</a:t>
                </a:r>
                <a:endParaRPr sz="1400" b="0" i="0" u="none" strike="noStrike" cap="none">
                  <a:solidFill>
                    <a:srgbClr val="0A304B"/>
                  </a:solidFill>
                  <a:latin typeface="Arial"/>
                  <a:ea typeface="Arial"/>
                  <a:cs typeface="Arial"/>
                  <a:sym typeface="Arial"/>
                </a:endParaRPr>
              </a:p>
            </p:txBody>
          </p:sp>
          <p:pic>
            <p:nvPicPr>
              <p:cNvPr id="631" name="Google Shape;631;p46"/>
              <p:cNvPicPr preferRelativeResize="0"/>
              <p:nvPr/>
            </p:nvPicPr>
            <p:blipFill rotWithShape="1">
              <a:blip r:embed="rId11">
                <a:alphaModFix/>
              </a:blip>
              <a:srcRect/>
              <a:stretch/>
            </p:blipFill>
            <p:spPr>
              <a:xfrm>
                <a:off x="5721357" y="3162906"/>
                <a:ext cx="361400" cy="361400"/>
              </a:xfrm>
              <a:prstGeom prst="rect">
                <a:avLst/>
              </a:prstGeom>
              <a:noFill/>
              <a:ln>
                <a:noFill/>
              </a:ln>
            </p:spPr>
          </p:pic>
        </p:grpSp>
        <p:grpSp>
          <p:nvGrpSpPr>
            <p:cNvPr id="632" name="Google Shape;632;p46"/>
            <p:cNvGrpSpPr/>
            <p:nvPr/>
          </p:nvGrpSpPr>
          <p:grpSpPr>
            <a:xfrm>
              <a:off x="2543494" y="4252439"/>
              <a:ext cx="3416655" cy="361400"/>
              <a:chOff x="2543494" y="5407800"/>
              <a:chExt cx="3416655" cy="361400"/>
            </a:xfrm>
          </p:grpSpPr>
          <p:sp>
            <p:nvSpPr>
              <p:cNvPr id="633" name="Google Shape;633;p46"/>
              <p:cNvSpPr txBox="1"/>
              <p:nvPr/>
            </p:nvSpPr>
            <p:spPr>
              <a:xfrm>
                <a:off x="3010849" y="542242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flickr.com/icann</a:t>
                </a:r>
                <a:endParaRPr sz="1400" b="0" i="0" u="none" strike="noStrike" cap="none">
                  <a:solidFill>
                    <a:srgbClr val="0A304B"/>
                  </a:solidFill>
                  <a:latin typeface="Arial"/>
                  <a:ea typeface="Arial"/>
                  <a:cs typeface="Arial"/>
                  <a:sym typeface="Arial"/>
                </a:endParaRPr>
              </a:p>
            </p:txBody>
          </p:sp>
          <p:pic>
            <p:nvPicPr>
              <p:cNvPr id="634" name="Google Shape;634;p46"/>
              <p:cNvPicPr preferRelativeResize="0"/>
              <p:nvPr/>
            </p:nvPicPr>
            <p:blipFill rotWithShape="1">
              <a:blip r:embed="rId13">
                <a:alphaModFix/>
              </a:blip>
              <a:srcRect/>
              <a:stretch/>
            </p:blipFill>
            <p:spPr>
              <a:xfrm>
                <a:off x="2543494" y="5407800"/>
                <a:ext cx="361400" cy="361400"/>
              </a:xfrm>
              <a:prstGeom prst="rect">
                <a:avLst/>
              </a:prstGeom>
              <a:noFill/>
              <a:ln>
                <a:noFill/>
              </a:ln>
            </p:spPr>
          </p:pic>
        </p:grpSp>
        <p:grpSp>
          <p:nvGrpSpPr>
            <p:cNvPr id="635" name="Google Shape;635;p46"/>
            <p:cNvGrpSpPr/>
            <p:nvPr/>
          </p:nvGrpSpPr>
          <p:grpSpPr>
            <a:xfrm>
              <a:off x="2543494" y="3742446"/>
              <a:ext cx="3087856" cy="361395"/>
              <a:chOff x="2543494" y="4667615"/>
              <a:chExt cx="3087856" cy="361395"/>
            </a:xfrm>
          </p:grpSpPr>
          <p:sp>
            <p:nvSpPr>
              <p:cNvPr id="636" name="Google Shape;636;p46"/>
              <p:cNvSpPr txBox="1"/>
              <p:nvPr/>
            </p:nvSpPr>
            <p:spPr>
              <a:xfrm>
                <a:off x="3010850" y="4672475"/>
                <a:ext cx="26205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rgbClr val="0A304B"/>
                    </a:solidFill>
                    <a:latin typeface="Arial"/>
                    <a:ea typeface="Arial"/>
                    <a:cs typeface="Arial"/>
                    <a:sym typeface="Arial"/>
                    <a:hlinkClick r:id="rId14">
                      <a:extLst>
                        <a:ext uri="{A12FA001-AC4F-418D-AE19-62706E023703}">
                          <ahyp:hlinkClr xmlns:ahyp="http://schemas.microsoft.com/office/drawing/2018/hyperlinkcolor" val="tx"/>
                        </a:ext>
                      </a:extLst>
                    </a:hlinkClick>
                  </a:rPr>
                  <a:t>youtube.com/icannnews</a:t>
                </a:r>
                <a:endParaRPr sz="1400" b="0" i="0" u="none" strike="noStrike" cap="none">
                  <a:solidFill>
                    <a:srgbClr val="0A304B"/>
                  </a:solidFill>
                  <a:latin typeface="Arial"/>
                  <a:ea typeface="Arial"/>
                  <a:cs typeface="Arial"/>
                  <a:sym typeface="Arial"/>
                </a:endParaRPr>
              </a:p>
            </p:txBody>
          </p:sp>
          <p:pic>
            <p:nvPicPr>
              <p:cNvPr id="637" name="Google Shape;637;p46"/>
              <p:cNvPicPr preferRelativeResize="0"/>
              <p:nvPr/>
            </p:nvPicPr>
            <p:blipFill rotWithShape="1">
              <a:blip r:embed="rId15">
                <a:alphaModFix/>
              </a:blip>
              <a:srcRect/>
              <a:stretch/>
            </p:blipFill>
            <p:spPr>
              <a:xfrm>
                <a:off x="2543494" y="4667615"/>
                <a:ext cx="361400" cy="361395"/>
              </a:xfrm>
              <a:prstGeom prst="rect">
                <a:avLst/>
              </a:prstGeom>
              <a:noFill/>
              <a:ln>
                <a:noFill/>
              </a:ln>
            </p:spPr>
          </p:pic>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638"/>
        <p:cNvGrpSpPr/>
        <p:nvPr/>
      </p:nvGrpSpPr>
      <p:grpSpPr>
        <a:xfrm>
          <a:off x="0" y="0"/>
          <a:ext cx="0" cy="0"/>
          <a:chOff x="0" y="0"/>
          <a:chExt cx="0" cy="0"/>
        </a:xfrm>
      </p:grpSpPr>
      <p:sp>
        <p:nvSpPr>
          <p:cNvPr id="639" name="Google Shape;639;p47"/>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0" name="Google Shape;640;p47"/>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700" b="1" i="0" u="none" strike="noStrike" cap="none">
              <a:solidFill>
                <a:schemeClr val="lt1"/>
              </a:solidFill>
              <a:latin typeface="Arial"/>
              <a:ea typeface="Arial"/>
              <a:cs typeface="Arial"/>
              <a:sym typeface="Arial"/>
            </a:endParaRPr>
          </a:p>
        </p:txBody>
      </p:sp>
      <p:sp>
        <p:nvSpPr>
          <p:cNvPr id="641" name="Google Shape;641;p4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2" name="Google Shape;642;p4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43" name="Google Shape;643;p4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44" name="Google Shape;644;p47"/>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47"/>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646" name="Google Shape;646;p47"/>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647" name="Google Shape;647;p47"/>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47"/>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9" name="Google Shape;649;p47"/>
          <p:cNvCxnSpPr>
            <a:endCxn id="650"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650" name="Google Shape;650;p47"/>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51" name="Google Shape;651;p47"/>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652" name="Google Shape;652;p47"/>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653" name="Google Shape;653;p47"/>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654" name="Google Shape;654;p47"/>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55" name="Google Shape;655;p47"/>
          <p:cNvGrpSpPr/>
          <p:nvPr/>
        </p:nvGrpSpPr>
        <p:grpSpPr>
          <a:xfrm>
            <a:off x="2071432" y="1036357"/>
            <a:ext cx="4330992" cy="785818"/>
            <a:chOff x="2071432" y="1036357"/>
            <a:chExt cx="4330992" cy="785818"/>
          </a:xfrm>
        </p:grpSpPr>
        <p:sp>
          <p:nvSpPr>
            <p:cNvPr id="656" name="Google Shape;656;p47"/>
            <p:cNvSpPr/>
            <p:nvPr/>
          </p:nvSpPr>
          <p:spPr>
            <a:xfrm>
              <a:off x="2196475" y="1036357"/>
              <a:ext cx="640430" cy="510726"/>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7" name="Google Shape;657;p47"/>
            <p:cNvSpPr/>
            <p:nvPr/>
          </p:nvSpPr>
          <p:spPr>
            <a:xfrm>
              <a:off x="2204477" y="1287601"/>
              <a:ext cx="240161" cy="150214"/>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8" name="Google Shape;658;p47"/>
            <p:cNvSpPr/>
            <p:nvPr/>
          </p:nvSpPr>
          <p:spPr>
            <a:xfrm>
              <a:off x="2196475" y="1702005"/>
              <a:ext cx="70046" cy="120170"/>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59" name="Google Shape;659;p47"/>
            <p:cNvSpPr/>
            <p:nvPr/>
          </p:nvSpPr>
          <p:spPr>
            <a:xfrm>
              <a:off x="2323519" y="1700003"/>
              <a:ext cx="100066" cy="120170"/>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0" name="Google Shape;660;p47"/>
            <p:cNvSpPr/>
            <p:nvPr/>
          </p:nvSpPr>
          <p:spPr>
            <a:xfrm>
              <a:off x="2471572" y="1702005"/>
              <a:ext cx="120080" cy="120170"/>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1" name="Google Shape;661;p47"/>
            <p:cNvSpPr/>
            <p:nvPr/>
          </p:nvSpPr>
          <p:spPr>
            <a:xfrm>
              <a:off x="2649633"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2" name="Google Shape;662;p47"/>
            <p:cNvSpPr/>
            <p:nvPr/>
          </p:nvSpPr>
          <p:spPr>
            <a:xfrm>
              <a:off x="2825695" y="1702005"/>
              <a:ext cx="110074" cy="120170"/>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3" name="Google Shape;663;p47"/>
            <p:cNvSpPr/>
            <p:nvPr/>
          </p:nvSpPr>
          <p:spPr>
            <a:xfrm>
              <a:off x="2071432" y="1625929"/>
              <a:ext cx="980657" cy="50071"/>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4" name="Google Shape;664;p47"/>
            <p:cNvSpPr/>
            <p:nvPr/>
          </p:nvSpPr>
          <p:spPr>
            <a:xfrm>
              <a:off x="3248908" y="1334283"/>
              <a:ext cx="180469" cy="226546"/>
            </a:xfrm>
            <a:custGeom>
              <a:avLst/>
              <a:gdLst/>
              <a:ahLst/>
              <a:cxnLst/>
              <a:rect l="l" t="t" r="r" b="b"/>
              <a:pathLst>
                <a:path w="335756" h="421481" extrusionOk="0">
                  <a:moveTo>
                    <a:pt x="0" y="210026"/>
                  </a:moveTo>
                  <a:cubicBezTo>
                    <a:pt x="0" y="81439"/>
                    <a:pt x="70009" y="0"/>
                    <a:pt x="167878" y="0"/>
                  </a:cubicBezTo>
                  <a:cubicBezTo>
                    <a:pt x="266462" y="0"/>
                    <a:pt x="336471" y="81439"/>
                    <a:pt x="336471" y="210026"/>
                  </a:cubicBezTo>
                  <a:cubicBezTo>
                    <a:pt x="336471" y="339328"/>
                    <a:pt x="266462" y="422910"/>
                    <a:pt x="167878" y="422910"/>
                  </a:cubicBezTo>
                  <a:cubicBezTo>
                    <a:pt x="70009" y="422910"/>
                    <a:pt x="0" y="339328"/>
                    <a:pt x="0" y="210026"/>
                  </a:cubicBezTo>
                  <a:close/>
                  <a:moveTo>
                    <a:pt x="306467" y="210026"/>
                  </a:moveTo>
                  <a:cubicBezTo>
                    <a:pt x="306467" y="97155"/>
                    <a:pt x="251460" y="25718"/>
                    <a:pt x="168593" y="25718"/>
                  </a:cubicBezTo>
                  <a:cubicBezTo>
                    <a:pt x="85725" y="25718"/>
                    <a:pt x="30718" y="97155"/>
                    <a:pt x="30718" y="210026"/>
                  </a:cubicBezTo>
                  <a:cubicBezTo>
                    <a:pt x="30718" y="323612"/>
                    <a:pt x="85725" y="397193"/>
                    <a:pt x="168593" y="397193"/>
                  </a:cubicBezTo>
                  <a:cubicBezTo>
                    <a:pt x="250746" y="397193"/>
                    <a:pt x="306467" y="323612"/>
                    <a:pt x="306467"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5" name="Google Shape;665;p47"/>
            <p:cNvSpPr/>
            <p:nvPr/>
          </p:nvSpPr>
          <p:spPr>
            <a:xfrm>
              <a:off x="3475576" y="1393932"/>
              <a:ext cx="115193" cy="161270"/>
            </a:xfrm>
            <a:custGeom>
              <a:avLst/>
              <a:gdLst/>
              <a:ahLst/>
              <a:cxnLst/>
              <a:rect l="l" t="t" r="r" b="b"/>
              <a:pathLst>
                <a:path w="214312" h="300037" extrusionOk="0">
                  <a:moveTo>
                    <a:pt x="0" y="7858"/>
                  </a:moveTo>
                  <a:lnTo>
                    <a:pt x="23575" y="7858"/>
                  </a:lnTo>
                  <a:lnTo>
                    <a:pt x="25718" y="53578"/>
                  </a:lnTo>
                  <a:lnTo>
                    <a:pt x="27861" y="53578"/>
                  </a:lnTo>
                  <a:cubicBezTo>
                    <a:pt x="57864" y="23574"/>
                    <a:pt x="89297" y="0"/>
                    <a:pt x="130016" y="0"/>
                  </a:cubicBezTo>
                  <a:cubicBezTo>
                    <a:pt x="191453" y="0"/>
                    <a:pt x="220028" y="37148"/>
                    <a:pt x="220028" y="114300"/>
                  </a:cubicBezTo>
                  <a:lnTo>
                    <a:pt x="220028"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714" y="305038"/>
                  </a:lnTo>
                  <a:lnTo>
                    <a:pt x="714"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6" name="Google Shape;666;p47"/>
            <p:cNvSpPr/>
            <p:nvPr/>
          </p:nvSpPr>
          <p:spPr>
            <a:xfrm>
              <a:off x="363643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8"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7" name="Google Shape;667;p47"/>
            <p:cNvSpPr/>
            <p:nvPr/>
          </p:nvSpPr>
          <p:spPr>
            <a:xfrm>
              <a:off x="3849634" y="1338131"/>
              <a:ext cx="234225" cy="218866"/>
            </a:xfrm>
            <a:custGeom>
              <a:avLst/>
              <a:gdLst/>
              <a:ahLst/>
              <a:cxnLst/>
              <a:rect l="l" t="t" r="r" b="b"/>
              <a:pathLst>
                <a:path w="435768" h="407193" extrusionOk="0">
                  <a:moveTo>
                    <a:pt x="0" y="0"/>
                  </a:moveTo>
                  <a:lnTo>
                    <a:pt x="30004" y="0"/>
                  </a:lnTo>
                  <a:lnTo>
                    <a:pt x="81439" y="240030"/>
                  </a:lnTo>
                  <a:cubicBezTo>
                    <a:pt x="90726" y="284321"/>
                    <a:pt x="100013" y="329327"/>
                    <a:pt x="109299" y="372904"/>
                  </a:cubicBezTo>
                  <a:lnTo>
                    <a:pt x="111443" y="372904"/>
                  </a:lnTo>
                  <a:cubicBezTo>
                    <a:pt x="121444" y="328613"/>
                    <a:pt x="132159" y="284321"/>
                    <a:pt x="142875" y="240030"/>
                  </a:cubicBezTo>
                  <a:lnTo>
                    <a:pt x="206454" y="0"/>
                  </a:lnTo>
                  <a:lnTo>
                    <a:pt x="235744" y="0"/>
                  </a:lnTo>
                  <a:lnTo>
                    <a:pt x="299323" y="240030"/>
                  </a:lnTo>
                  <a:cubicBezTo>
                    <a:pt x="310753" y="284321"/>
                    <a:pt x="320754" y="328613"/>
                    <a:pt x="332184" y="372904"/>
                  </a:cubicBezTo>
                  <a:lnTo>
                    <a:pt x="334327" y="372904"/>
                  </a:lnTo>
                  <a:cubicBezTo>
                    <a:pt x="343614" y="328613"/>
                    <a:pt x="351473" y="284321"/>
                    <a:pt x="360759" y="240030"/>
                  </a:cubicBezTo>
                  <a:lnTo>
                    <a:pt x="412194" y="0"/>
                  </a:lnTo>
                  <a:lnTo>
                    <a:pt x="440055" y="0"/>
                  </a:lnTo>
                  <a:lnTo>
                    <a:pt x="349329" y="407908"/>
                  </a:lnTo>
                  <a:lnTo>
                    <a:pt x="317897" y="407908"/>
                  </a:lnTo>
                  <a:lnTo>
                    <a:pt x="243602" y="127873"/>
                  </a:lnTo>
                  <a:cubicBezTo>
                    <a:pt x="236458" y="95726"/>
                    <a:pt x="228600" y="67866"/>
                    <a:pt x="222171" y="35719"/>
                  </a:cubicBezTo>
                  <a:lnTo>
                    <a:pt x="220027" y="35719"/>
                  </a:lnTo>
                  <a:cubicBezTo>
                    <a:pt x="212884" y="67866"/>
                    <a:pt x="204311" y="95726"/>
                    <a:pt x="197168" y="127873"/>
                  </a:cubicBezTo>
                  <a:lnTo>
                    <a:pt x="124301" y="407908"/>
                  </a:lnTo>
                  <a:lnTo>
                    <a:pt x="93583"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8" name="Google Shape;668;p47"/>
            <p:cNvSpPr/>
            <p:nvPr/>
          </p:nvSpPr>
          <p:spPr>
            <a:xfrm>
              <a:off x="4111321" y="1393932"/>
              <a:ext cx="142071" cy="165110"/>
            </a:xfrm>
            <a:custGeom>
              <a:avLst/>
              <a:gdLst/>
              <a:ahLst/>
              <a:cxnLst/>
              <a:rect l="l" t="t" r="r" b="b"/>
              <a:pathLst>
                <a:path w="264318" h="307181" extrusionOk="0">
                  <a:moveTo>
                    <a:pt x="0" y="156448"/>
                  </a:moveTo>
                  <a:cubicBezTo>
                    <a:pt x="0" y="56436"/>
                    <a:pt x="62151" y="0"/>
                    <a:pt x="132874" y="0"/>
                  </a:cubicBezTo>
                  <a:cubicBezTo>
                    <a:pt x="205026" y="0"/>
                    <a:pt x="266462" y="57150"/>
                    <a:pt x="266462" y="156448"/>
                  </a:cubicBezTo>
                  <a:cubicBezTo>
                    <a:pt x="266462" y="255032"/>
                    <a:pt x="204311" y="312182"/>
                    <a:pt x="132874" y="312182"/>
                  </a:cubicBezTo>
                  <a:cubicBezTo>
                    <a:pt x="61436" y="312182"/>
                    <a:pt x="0" y="255032"/>
                    <a:pt x="0" y="156448"/>
                  </a:cubicBezTo>
                  <a:close/>
                  <a:moveTo>
                    <a:pt x="237887" y="156448"/>
                  </a:moveTo>
                  <a:cubicBezTo>
                    <a:pt x="237887" y="77867"/>
                    <a:pt x="192881" y="23574"/>
                    <a:pt x="132874" y="23574"/>
                  </a:cubicBezTo>
                  <a:cubicBezTo>
                    <a:pt x="72866" y="23574"/>
                    <a:pt x="27861" y="77152"/>
                    <a:pt x="27861" y="156448"/>
                  </a:cubicBezTo>
                  <a:cubicBezTo>
                    <a:pt x="27861" y="234315"/>
                    <a:pt x="72152" y="287893"/>
                    <a:pt x="132874" y="287893"/>
                  </a:cubicBezTo>
                  <a:cubicBezTo>
                    <a:pt x="192881" y="287893"/>
                    <a:pt x="237887" y="235029"/>
                    <a:pt x="237887" y="1564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69" name="Google Shape;669;p47"/>
            <p:cNvSpPr/>
            <p:nvPr/>
          </p:nvSpPr>
          <p:spPr>
            <a:xfrm>
              <a:off x="4299505" y="1393932"/>
              <a:ext cx="72955" cy="161270"/>
            </a:xfrm>
            <a:custGeom>
              <a:avLst/>
              <a:gdLst/>
              <a:ahLst/>
              <a:cxnLst/>
              <a:rect l="l" t="t" r="r" b="b"/>
              <a:pathLst>
                <a:path w="135731" h="300037" extrusionOk="0">
                  <a:moveTo>
                    <a:pt x="0" y="7858"/>
                  </a:moveTo>
                  <a:lnTo>
                    <a:pt x="23575" y="7858"/>
                  </a:lnTo>
                  <a:lnTo>
                    <a:pt x="25718" y="62865"/>
                  </a:lnTo>
                  <a:lnTo>
                    <a:pt x="27861" y="62865"/>
                  </a:lnTo>
                  <a:cubicBezTo>
                    <a:pt x="47863" y="26432"/>
                    <a:pt x="76438" y="0"/>
                    <a:pt x="112157" y="0"/>
                  </a:cubicBezTo>
                  <a:cubicBezTo>
                    <a:pt x="123587" y="0"/>
                    <a:pt x="132160" y="1429"/>
                    <a:pt x="142161" y="6429"/>
                  </a:cubicBezTo>
                  <a:lnTo>
                    <a:pt x="135731" y="31432"/>
                  </a:lnTo>
                  <a:cubicBezTo>
                    <a:pt x="125730" y="27861"/>
                    <a:pt x="120015" y="26432"/>
                    <a:pt x="108585" y="26432"/>
                  </a:cubicBezTo>
                  <a:cubicBezTo>
                    <a:pt x="82153" y="26432"/>
                    <a:pt x="50721"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0" name="Google Shape;670;p47"/>
            <p:cNvSpPr/>
            <p:nvPr/>
          </p:nvSpPr>
          <p:spPr>
            <a:xfrm>
              <a:off x="4402255" y="1318120"/>
              <a:ext cx="26878" cy="241905"/>
            </a:xfrm>
            <a:custGeom>
              <a:avLst/>
              <a:gdLst/>
              <a:ahLst/>
              <a:cxnLst/>
              <a:rect l="l" t="t" r="r" b="b"/>
              <a:pathLst>
                <a:path w="50006" h="450056" extrusionOk="0">
                  <a:moveTo>
                    <a:pt x="0" y="405765"/>
                  </a:moveTo>
                  <a:lnTo>
                    <a:pt x="0" y="0"/>
                  </a:lnTo>
                  <a:lnTo>
                    <a:pt x="27147" y="0"/>
                  </a:lnTo>
                  <a:lnTo>
                    <a:pt x="27147" y="409337"/>
                  </a:lnTo>
                  <a:cubicBezTo>
                    <a:pt x="27147" y="422196"/>
                    <a:pt x="32862" y="428625"/>
                    <a:pt x="40005" y="428625"/>
                  </a:cubicBezTo>
                  <a:cubicBezTo>
                    <a:pt x="42148" y="428625"/>
                    <a:pt x="45006" y="428625"/>
                    <a:pt x="51435" y="427196"/>
                  </a:cubicBezTo>
                  <a:lnTo>
                    <a:pt x="56436" y="449342"/>
                  </a:lnTo>
                  <a:cubicBezTo>
                    <a:pt x="50721" y="451485"/>
                    <a:pt x="45006" y="452200"/>
                    <a:pt x="36433" y="452200"/>
                  </a:cubicBezTo>
                  <a:cubicBezTo>
                    <a:pt x="12144" y="452914"/>
                    <a:pt x="0" y="437912"/>
                    <a:pt x="0" y="4057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1" name="Google Shape;671;p47"/>
            <p:cNvSpPr/>
            <p:nvPr/>
          </p:nvSpPr>
          <p:spPr>
            <a:xfrm>
              <a:off x="4464599" y="1318120"/>
              <a:ext cx="130552" cy="241905"/>
            </a:xfrm>
            <a:custGeom>
              <a:avLst/>
              <a:gdLst/>
              <a:ahLst/>
              <a:cxnLst/>
              <a:rect l="l" t="t" r="r" b="b"/>
              <a:pathLst>
                <a:path w="242887" h="450056" extrusionOk="0">
                  <a:moveTo>
                    <a:pt x="0" y="297180"/>
                  </a:moveTo>
                  <a:cubicBezTo>
                    <a:pt x="0" y="201454"/>
                    <a:pt x="61437" y="140732"/>
                    <a:pt x="132159" y="140732"/>
                  </a:cubicBezTo>
                  <a:cubicBezTo>
                    <a:pt x="167878" y="140732"/>
                    <a:pt x="192167" y="154305"/>
                    <a:pt x="222171" y="177165"/>
                  </a:cubicBezTo>
                  <a:lnTo>
                    <a:pt x="220742" y="122873"/>
                  </a:lnTo>
                  <a:lnTo>
                    <a:pt x="220742" y="0"/>
                  </a:lnTo>
                  <a:lnTo>
                    <a:pt x="247888" y="0"/>
                  </a:lnTo>
                  <a:lnTo>
                    <a:pt x="247888" y="445056"/>
                  </a:lnTo>
                  <a:lnTo>
                    <a:pt x="224314" y="445056"/>
                  </a:lnTo>
                  <a:lnTo>
                    <a:pt x="222171" y="406480"/>
                  </a:lnTo>
                  <a:lnTo>
                    <a:pt x="219313" y="406480"/>
                  </a:lnTo>
                  <a:cubicBezTo>
                    <a:pt x="195024" y="430768"/>
                    <a:pt x="162163" y="452200"/>
                    <a:pt x="122873" y="452200"/>
                  </a:cubicBezTo>
                  <a:cubicBezTo>
                    <a:pt x="47863" y="452914"/>
                    <a:pt x="0" y="397907"/>
                    <a:pt x="0" y="297180"/>
                  </a:cubicBezTo>
                  <a:close/>
                  <a:moveTo>
                    <a:pt x="220027" y="380048"/>
                  </a:moveTo>
                  <a:lnTo>
                    <a:pt x="220027" y="203597"/>
                  </a:lnTo>
                  <a:cubicBezTo>
                    <a:pt x="188595" y="175736"/>
                    <a:pt x="162163" y="165021"/>
                    <a:pt x="133588" y="165021"/>
                  </a:cubicBezTo>
                  <a:cubicBezTo>
                    <a:pt x="74295" y="165021"/>
                    <a:pt x="28575" y="222885"/>
                    <a:pt x="28575" y="297894"/>
                  </a:cubicBezTo>
                  <a:cubicBezTo>
                    <a:pt x="28575" y="376476"/>
                    <a:pt x="63580" y="429339"/>
                    <a:pt x="126444" y="429339"/>
                  </a:cubicBezTo>
                  <a:cubicBezTo>
                    <a:pt x="159306" y="428625"/>
                    <a:pt x="188595" y="411480"/>
                    <a:pt x="220027" y="38004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2" name="Google Shape;672;p47"/>
            <p:cNvSpPr/>
            <p:nvPr/>
          </p:nvSpPr>
          <p:spPr>
            <a:xfrm>
              <a:off x="4641237" y="1532087"/>
              <a:ext cx="38397" cy="76795"/>
            </a:xfrm>
            <a:custGeom>
              <a:avLst/>
              <a:gdLst/>
              <a:ahLst/>
              <a:cxnLst/>
              <a:rect l="l" t="t" r="r" b="b"/>
              <a:pathLst>
                <a:path w="71437" h="142875" extrusionOk="0">
                  <a:moveTo>
                    <a:pt x="0" y="125730"/>
                  </a:moveTo>
                  <a:cubicBezTo>
                    <a:pt x="28575" y="110728"/>
                    <a:pt x="47863" y="84296"/>
                    <a:pt x="47863" y="50721"/>
                  </a:cubicBezTo>
                  <a:cubicBezTo>
                    <a:pt x="45720" y="51435"/>
                    <a:pt x="42863" y="51435"/>
                    <a:pt x="40719" y="51435"/>
                  </a:cubicBezTo>
                  <a:cubicBezTo>
                    <a:pt x="26432" y="51435"/>
                    <a:pt x="15002" y="42148"/>
                    <a:pt x="15002" y="25718"/>
                  </a:cubicBezTo>
                  <a:cubicBezTo>
                    <a:pt x="15002" y="9287"/>
                    <a:pt x="27860" y="0"/>
                    <a:pt x="41434" y="0"/>
                  </a:cubicBezTo>
                  <a:cubicBezTo>
                    <a:pt x="60007" y="0"/>
                    <a:pt x="72866" y="16431"/>
                    <a:pt x="72866" y="44291"/>
                  </a:cubicBezTo>
                  <a:cubicBezTo>
                    <a:pt x="72866" y="89297"/>
                    <a:pt x="46434" y="125730"/>
                    <a:pt x="9287" y="145018"/>
                  </a:cubicBezTo>
                  <a:lnTo>
                    <a:pt x="0" y="12573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3" name="Google Shape;673;p47"/>
            <p:cNvSpPr/>
            <p:nvPr/>
          </p:nvSpPr>
          <p:spPr>
            <a:xfrm>
              <a:off x="4776699" y="1334283"/>
              <a:ext cx="180469" cy="226546"/>
            </a:xfrm>
            <a:custGeom>
              <a:avLst/>
              <a:gdLst/>
              <a:ahLst/>
              <a:cxnLst/>
              <a:rect l="l" t="t" r="r" b="b"/>
              <a:pathLst>
                <a:path w="335756" h="421481" extrusionOk="0">
                  <a:moveTo>
                    <a:pt x="0" y="210026"/>
                  </a:moveTo>
                  <a:cubicBezTo>
                    <a:pt x="0" y="81439"/>
                    <a:pt x="70009" y="0"/>
                    <a:pt x="167878" y="0"/>
                  </a:cubicBezTo>
                  <a:cubicBezTo>
                    <a:pt x="266462" y="0"/>
                    <a:pt x="336470" y="81439"/>
                    <a:pt x="336470" y="210026"/>
                  </a:cubicBezTo>
                  <a:cubicBezTo>
                    <a:pt x="336470" y="339328"/>
                    <a:pt x="266462" y="422910"/>
                    <a:pt x="167878" y="422910"/>
                  </a:cubicBezTo>
                  <a:cubicBezTo>
                    <a:pt x="70009" y="422910"/>
                    <a:pt x="0" y="339328"/>
                    <a:pt x="0" y="210026"/>
                  </a:cubicBezTo>
                  <a:close/>
                  <a:moveTo>
                    <a:pt x="305752" y="210026"/>
                  </a:moveTo>
                  <a:cubicBezTo>
                    <a:pt x="305752" y="97155"/>
                    <a:pt x="250745" y="25718"/>
                    <a:pt x="167878" y="25718"/>
                  </a:cubicBezTo>
                  <a:cubicBezTo>
                    <a:pt x="85010" y="25718"/>
                    <a:pt x="30003" y="97155"/>
                    <a:pt x="30003" y="210026"/>
                  </a:cubicBezTo>
                  <a:cubicBezTo>
                    <a:pt x="30003" y="323612"/>
                    <a:pt x="85010" y="397193"/>
                    <a:pt x="167878" y="397193"/>
                  </a:cubicBezTo>
                  <a:cubicBezTo>
                    <a:pt x="250745" y="397193"/>
                    <a:pt x="305752" y="323612"/>
                    <a:pt x="305752" y="21002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4" name="Google Shape;674;p47"/>
            <p:cNvSpPr/>
            <p:nvPr/>
          </p:nvSpPr>
          <p:spPr>
            <a:xfrm>
              <a:off x="5003366" y="1393932"/>
              <a:ext cx="115193" cy="161270"/>
            </a:xfrm>
            <a:custGeom>
              <a:avLst/>
              <a:gdLst/>
              <a:ahLst/>
              <a:cxnLst/>
              <a:rect l="l" t="t" r="r" b="b"/>
              <a:pathLst>
                <a:path w="214312" h="300037" extrusionOk="0">
                  <a:moveTo>
                    <a:pt x="0" y="7858"/>
                  </a:moveTo>
                  <a:lnTo>
                    <a:pt x="23574" y="7858"/>
                  </a:lnTo>
                  <a:lnTo>
                    <a:pt x="25718" y="53578"/>
                  </a:lnTo>
                  <a:lnTo>
                    <a:pt x="27861" y="53578"/>
                  </a:lnTo>
                  <a:cubicBezTo>
                    <a:pt x="57865"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2" y="25003"/>
                    <a:pt x="64294" y="43577"/>
                    <a:pt x="27861" y="80724"/>
                  </a:cubicBezTo>
                  <a:lnTo>
                    <a:pt x="27861" y="305038"/>
                  </a:lnTo>
                  <a:lnTo>
                    <a:pt x="715" y="305038"/>
                  </a:lnTo>
                  <a:lnTo>
                    <a:pt x="715"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5" name="Google Shape;675;p47"/>
            <p:cNvSpPr/>
            <p:nvPr/>
          </p:nvSpPr>
          <p:spPr>
            <a:xfrm>
              <a:off x="5164226"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90" y="234315"/>
                    <a:pt x="72866" y="287893"/>
                    <a:pt x="140018" y="287893"/>
                  </a:cubicBezTo>
                  <a:cubicBezTo>
                    <a:pt x="172165" y="287893"/>
                    <a:pt x="197882" y="277177"/>
                    <a:pt x="220028" y="261461"/>
                  </a:cubicBezTo>
                  <a:lnTo>
                    <a:pt x="231458" y="282178"/>
                  </a:lnTo>
                  <a:cubicBezTo>
                    <a:pt x="207883" y="296466"/>
                    <a:pt x="181451" y="311468"/>
                    <a:pt x="137875" y="311468"/>
                  </a:cubicBezTo>
                  <a:cubicBezTo>
                    <a:pt x="61437" y="312182"/>
                    <a:pt x="0" y="254318"/>
                    <a:pt x="0" y="156448"/>
                  </a:cubicBezTo>
                  <a:close/>
                  <a:moveTo>
                    <a:pt x="217170" y="137874"/>
                  </a:moveTo>
                  <a:cubicBezTo>
                    <a:pt x="217170" y="61436"/>
                    <a:pt x="182880" y="23574"/>
                    <a:pt x="130016" y="23574"/>
                  </a:cubicBezTo>
                  <a:cubicBezTo>
                    <a:pt x="79296"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6" name="Google Shape;676;p47"/>
            <p:cNvSpPr/>
            <p:nvPr/>
          </p:nvSpPr>
          <p:spPr>
            <a:xfrm>
              <a:off x="5400514" y="1338131"/>
              <a:ext cx="15359" cy="218866"/>
            </a:xfrm>
            <a:custGeom>
              <a:avLst/>
              <a:gdLst/>
              <a:ahLst/>
              <a:cxnLst/>
              <a:rect l="l" t="t" r="r" b="b"/>
              <a:pathLst>
                <a:path w="28575" h="407193" extrusionOk="0">
                  <a:moveTo>
                    <a:pt x="0" y="0"/>
                  </a:moveTo>
                  <a:lnTo>
                    <a:pt x="28575" y="0"/>
                  </a:lnTo>
                  <a:lnTo>
                    <a:pt x="28575" y="407908"/>
                  </a:lnTo>
                  <a:lnTo>
                    <a:pt x="0" y="40790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7" name="Google Shape;677;p47"/>
            <p:cNvSpPr/>
            <p:nvPr/>
          </p:nvSpPr>
          <p:spPr>
            <a:xfrm>
              <a:off x="5475557" y="1393932"/>
              <a:ext cx="115193" cy="161270"/>
            </a:xfrm>
            <a:custGeom>
              <a:avLst/>
              <a:gdLst/>
              <a:ahLst/>
              <a:cxnLst/>
              <a:rect l="l" t="t" r="r" b="b"/>
              <a:pathLst>
                <a:path w="214312" h="300037" extrusionOk="0">
                  <a:moveTo>
                    <a:pt x="0" y="7858"/>
                  </a:moveTo>
                  <a:lnTo>
                    <a:pt x="23574" y="7858"/>
                  </a:lnTo>
                  <a:lnTo>
                    <a:pt x="25717" y="53578"/>
                  </a:lnTo>
                  <a:lnTo>
                    <a:pt x="27861" y="53578"/>
                  </a:lnTo>
                  <a:cubicBezTo>
                    <a:pt x="57864" y="23574"/>
                    <a:pt x="89297" y="0"/>
                    <a:pt x="130016" y="0"/>
                  </a:cubicBezTo>
                  <a:cubicBezTo>
                    <a:pt x="191452" y="0"/>
                    <a:pt x="220027" y="37148"/>
                    <a:pt x="220027" y="114300"/>
                  </a:cubicBezTo>
                  <a:lnTo>
                    <a:pt x="220027" y="305038"/>
                  </a:lnTo>
                  <a:lnTo>
                    <a:pt x="192881" y="305038"/>
                  </a:lnTo>
                  <a:lnTo>
                    <a:pt x="192881" y="117872"/>
                  </a:lnTo>
                  <a:cubicBezTo>
                    <a:pt x="192881" y="55007"/>
                    <a:pt x="172879" y="25003"/>
                    <a:pt x="125016" y="25003"/>
                  </a:cubicBezTo>
                  <a:cubicBezTo>
                    <a:pt x="90011" y="25003"/>
                    <a:pt x="64294" y="43577"/>
                    <a:pt x="27861" y="80724"/>
                  </a:cubicBezTo>
                  <a:lnTo>
                    <a:pt x="27861"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8" name="Google Shape;678;p47"/>
            <p:cNvSpPr/>
            <p:nvPr/>
          </p:nvSpPr>
          <p:spPr>
            <a:xfrm>
              <a:off x="5628336"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8" y="385763"/>
                    <a:pt x="132874" y="390763"/>
                    <a:pt x="120015" y="390763"/>
                  </a:cubicBezTo>
                  <a:cubicBezTo>
                    <a:pt x="62865"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79" name="Google Shape;679;p47"/>
            <p:cNvSpPr/>
            <p:nvPr/>
          </p:nvSpPr>
          <p:spPr>
            <a:xfrm>
              <a:off x="5733395"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1" y="159306"/>
                  </a:lnTo>
                  <a:cubicBezTo>
                    <a:pt x="29289" y="234315"/>
                    <a:pt x="72866" y="287893"/>
                    <a:pt x="140017" y="287893"/>
                  </a:cubicBezTo>
                  <a:cubicBezTo>
                    <a:pt x="172164" y="287893"/>
                    <a:pt x="197882" y="277177"/>
                    <a:pt x="220027" y="261461"/>
                  </a:cubicBezTo>
                  <a:lnTo>
                    <a:pt x="231458"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1"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0" name="Google Shape;680;p47"/>
            <p:cNvSpPr/>
            <p:nvPr/>
          </p:nvSpPr>
          <p:spPr>
            <a:xfrm>
              <a:off x="5904647" y="1393932"/>
              <a:ext cx="72955" cy="161270"/>
            </a:xfrm>
            <a:custGeom>
              <a:avLst/>
              <a:gdLst/>
              <a:ahLst/>
              <a:cxnLst/>
              <a:rect l="l" t="t" r="r" b="b"/>
              <a:pathLst>
                <a:path w="135731" h="300037" extrusionOk="0">
                  <a:moveTo>
                    <a:pt x="0" y="7858"/>
                  </a:moveTo>
                  <a:lnTo>
                    <a:pt x="23574" y="7858"/>
                  </a:lnTo>
                  <a:lnTo>
                    <a:pt x="25717" y="62865"/>
                  </a:lnTo>
                  <a:lnTo>
                    <a:pt x="27861" y="62865"/>
                  </a:lnTo>
                  <a:cubicBezTo>
                    <a:pt x="47863" y="26432"/>
                    <a:pt x="76438" y="0"/>
                    <a:pt x="112157" y="0"/>
                  </a:cubicBezTo>
                  <a:cubicBezTo>
                    <a:pt x="123587" y="0"/>
                    <a:pt x="132159" y="1429"/>
                    <a:pt x="142161" y="6429"/>
                  </a:cubicBezTo>
                  <a:lnTo>
                    <a:pt x="135731" y="31432"/>
                  </a:lnTo>
                  <a:cubicBezTo>
                    <a:pt x="125730" y="27861"/>
                    <a:pt x="120015" y="26432"/>
                    <a:pt x="108585" y="26432"/>
                  </a:cubicBezTo>
                  <a:cubicBezTo>
                    <a:pt x="82153" y="26432"/>
                    <a:pt x="50006" y="47149"/>
                    <a:pt x="27146" y="102870"/>
                  </a:cubicBezTo>
                  <a:lnTo>
                    <a:pt x="27146" y="305752"/>
                  </a:lnTo>
                  <a:lnTo>
                    <a:pt x="0" y="305752"/>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1" name="Google Shape;681;p47"/>
            <p:cNvSpPr/>
            <p:nvPr/>
          </p:nvSpPr>
          <p:spPr>
            <a:xfrm>
              <a:off x="6007013" y="1393932"/>
              <a:ext cx="115193" cy="161270"/>
            </a:xfrm>
            <a:custGeom>
              <a:avLst/>
              <a:gdLst/>
              <a:ahLst/>
              <a:cxnLst/>
              <a:rect l="l" t="t" r="r" b="b"/>
              <a:pathLst>
                <a:path w="214312" h="300037" extrusionOk="0">
                  <a:moveTo>
                    <a:pt x="0" y="7858"/>
                  </a:moveTo>
                  <a:lnTo>
                    <a:pt x="23575" y="7858"/>
                  </a:lnTo>
                  <a:lnTo>
                    <a:pt x="25718" y="53578"/>
                  </a:lnTo>
                  <a:lnTo>
                    <a:pt x="27861" y="53578"/>
                  </a:lnTo>
                  <a:cubicBezTo>
                    <a:pt x="57865" y="23574"/>
                    <a:pt x="89297" y="0"/>
                    <a:pt x="130016" y="0"/>
                  </a:cubicBezTo>
                  <a:cubicBezTo>
                    <a:pt x="191453" y="0"/>
                    <a:pt x="220028" y="37148"/>
                    <a:pt x="220028" y="114300"/>
                  </a:cubicBezTo>
                  <a:lnTo>
                    <a:pt x="220028" y="305038"/>
                  </a:lnTo>
                  <a:lnTo>
                    <a:pt x="192167" y="305038"/>
                  </a:lnTo>
                  <a:lnTo>
                    <a:pt x="192167" y="117872"/>
                  </a:lnTo>
                  <a:cubicBezTo>
                    <a:pt x="192167" y="55007"/>
                    <a:pt x="172165" y="25003"/>
                    <a:pt x="124301" y="25003"/>
                  </a:cubicBezTo>
                  <a:cubicBezTo>
                    <a:pt x="89297" y="25003"/>
                    <a:pt x="63580" y="43577"/>
                    <a:pt x="27147" y="80724"/>
                  </a:cubicBezTo>
                  <a:lnTo>
                    <a:pt x="27147" y="305038"/>
                  </a:lnTo>
                  <a:lnTo>
                    <a:pt x="0" y="305038"/>
                  </a:lnTo>
                  <a:lnTo>
                    <a:pt x="0" y="785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2" name="Google Shape;682;p47"/>
            <p:cNvSpPr/>
            <p:nvPr/>
          </p:nvSpPr>
          <p:spPr>
            <a:xfrm>
              <a:off x="6167873" y="1393932"/>
              <a:ext cx="130552" cy="165110"/>
            </a:xfrm>
            <a:custGeom>
              <a:avLst/>
              <a:gdLst/>
              <a:ahLst/>
              <a:cxnLst/>
              <a:rect l="l" t="t" r="r" b="b"/>
              <a:pathLst>
                <a:path w="242887" h="307181" extrusionOk="0">
                  <a:moveTo>
                    <a:pt x="0" y="156448"/>
                  </a:moveTo>
                  <a:cubicBezTo>
                    <a:pt x="0" y="59293"/>
                    <a:pt x="62865" y="0"/>
                    <a:pt x="129302" y="0"/>
                  </a:cubicBezTo>
                  <a:cubicBezTo>
                    <a:pt x="200025" y="0"/>
                    <a:pt x="243602" y="50006"/>
                    <a:pt x="243602" y="137160"/>
                  </a:cubicBezTo>
                  <a:cubicBezTo>
                    <a:pt x="243602" y="144304"/>
                    <a:pt x="243602" y="152162"/>
                    <a:pt x="242173" y="159306"/>
                  </a:cubicBezTo>
                  <a:lnTo>
                    <a:pt x="27860" y="159306"/>
                  </a:lnTo>
                  <a:cubicBezTo>
                    <a:pt x="29289" y="234315"/>
                    <a:pt x="72866" y="287893"/>
                    <a:pt x="140017" y="287893"/>
                  </a:cubicBezTo>
                  <a:cubicBezTo>
                    <a:pt x="172164" y="287893"/>
                    <a:pt x="197882" y="277177"/>
                    <a:pt x="220027" y="261461"/>
                  </a:cubicBezTo>
                  <a:lnTo>
                    <a:pt x="231457" y="282178"/>
                  </a:lnTo>
                  <a:cubicBezTo>
                    <a:pt x="207883" y="296466"/>
                    <a:pt x="181451" y="311468"/>
                    <a:pt x="137874" y="311468"/>
                  </a:cubicBezTo>
                  <a:cubicBezTo>
                    <a:pt x="61436" y="312182"/>
                    <a:pt x="0" y="254318"/>
                    <a:pt x="0" y="156448"/>
                  </a:cubicBezTo>
                  <a:close/>
                  <a:moveTo>
                    <a:pt x="217170" y="137874"/>
                  </a:moveTo>
                  <a:cubicBezTo>
                    <a:pt x="217170" y="61436"/>
                    <a:pt x="182880" y="23574"/>
                    <a:pt x="130016" y="23574"/>
                  </a:cubicBezTo>
                  <a:cubicBezTo>
                    <a:pt x="79295" y="23574"/>
                    <a:pt x="34290" y="66437"/>
                    <a:pt x="27860" y="137874"/>
                  </a:cubicBezTo>
                  <a:lnTo>
                    <a:pt x="217170" y="1378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sp>
          <p:nvSpPr>
            <p:cNvPr id="683" name="Google Shape;683;p47"/>
            <p:cNvSpPr/>
            <p:nvPr/>
          </p:nvSpPr>
          <p:spPr>
            <a:xfrm>
              <a:off x="6314110" y="1351601"/>
              <a:ext cx="88314" cy="207347"/>
            </a:xfrm>
            <a:custGeom>
              <a:avLst/>
              <a:gdLst/>
              <a:ahLst/>
              <a:cxnLst/>
              <a:rect l="l" t="t" r="r" b="b"/>
              <a:pathLst>
                <a:path w="164306" h="385762" extrusionOk="0">
                  <a:moveTo>
                    <a:pt x="46434" y="300752"/>
                  </a:moveTo>
                  <a:lnTo>
                    <a:pt x="46434" y="109299"/>
                  </a:lnTo>
                  <a:lnTo>
                    <a:pt x="0" y="109299"/>
                  </a:lnTo>
                  <a:lnTo>
                    <a:pt x="0" y="88582"/>
                  </a:lnTo>
                  <a:lnTo>
                    <a:pt x="47149" y="86439"/>
                  </a:lnTo>
                  <a:lnTo>
                    <a:pt x="50720" y="0"/>
                  </a:lnTo>
                  <a:lnTo>
                    <a:pt x="74295" y="0"/>
                  </a:lnTo>
                  <a:lnTo>
                    <a:pt x="74295" y="86439"/>
                  </a:lnTo>
                  <a:lnTo>
                    <a:pt x="160734" y="86439"/>
                  </a:lnTo>
                  <a:lnTo>
                    <a:pt x="160734" y="110014"/>
                  </a:lnTo>
                  <a:lnTo>
                    <a:pt x="74295" y="110014"/>
                  </a:lnTo>
                  <a:lnTo>
                    <a:pt x="74295" y="303609"/>
                  </a:lnTo>
                  <a:cubicBezTo>
                    <a:pt x="74295" y="341471"/>
                    <a:pt x="83582" y="366474"/>
                    <a:pt x="124301" y="366474"/>
                  </a:cubicBezTo>
                  <a:cubicBezTo>
                    <a:pt x="135731" y="366474"/>
                    <a:pt x="150733" y="362188"/>
                    <a:pt x="161449" y="357188"/>
                  </a:cubicBezTo>
                  <a:lnTo>
                    <a:pt x="168592" y="379333"/>
                  </a:lnTo>
                  <a:cubicBezTo>
                    <a:pt x="151447" y="385763"/>
                    <a:pt x="132874" y="390763"/>
                    <a:pt x="120014" y="390763"/>
                  </a:cubicBezTo>
                  <a:cubicBezTo>
                    <a:pt x="63580" y="390763"/>
                    <a:pt x="46434" y="354330"/>
                    <a:pt x="46434" y="3007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A1F24"/>
                </a:solidFill>
                <a:latin typeface="Arial"/>
                <a:ea typeface="Arial"/>
                <a:cs typeface="Arial"/>
                <a:sym typeface="Arial"/>
              </a:endParaRPr>
            </a:p>
          </p:txBody>
        </p:sp>
      </p:grpSp>
      <p:grpSp>
        <p:nvGrpSpPr>
          <p:cNvPr id="684" name="Google Shape;684;p47"/>
          <p:cNvGrpSpPr/>
          <p:nvPr/>
        </p:nvGrpSpPr>
        <p:grpSpPr>
          <a:xfrm>
            <a:off x="3245719" y="2425025"/>
            <a:ext cx="3156936" cy="3740271"/>
            <a:chOff x="3245719" y="2425025"/>
            <a:chExt cx="3156936" cy="3740271"/>
          </a:xfrm>
        </p:grpSpPr>
        <p:sp>
          <p:nvSpPr>
            <p:cNvPr id="685" name="Google Shape;685;p47"/>
            <p:cNvSpPr txBox="1"/>
            <p:nvPr/>
          </p:nvSpPr>
          <p:spPr>
            <a:xfrm>
              <a:off x="3248455" y="2425025"/>
              <a:ext cx="3154200" cy="34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FFFFFF"/>
                  </a:solidFill>
                  <a:latin typeface="Arial"/>
                  <a:ea typeface="Arial"/>
                  <a:cs typeface="Arial"/>
                  <a:sym typeface="Arial"/>
                </a:rPr>
                <a:t>Visit us at </a:t>
              </a:r>
              <a:r>
                <a:rPr lang="en-US" sz="1500" b="1" i="0" u="none" strike="noStrike" cap="none">
                  <a:solidFill>
                    <a:srgbClr val="FFFFFF"/>
                  </a:solidFill>
                  <a:latin typeface="Arial"/>
                  <a:ea typeface="Arial"/>
                  <a:cs typeface="Arial"/>
                  <a:sym typeface="Arial"/>
                </a:rPr>
                <a:t>icann.org</a:t>
              </a:r>
              <a:endParaRPr sz="1500" b="1" i="0" u="none" strike="noStrike" cap="none">
                <a:solidFill>
                  <a:srgbClr val="FFFFFF"/>
                </a:solidFill>
                <a:latin typeface="Arial"/>
                <a:ea typeface="Arial"/>
                <a:cs typeface="Arial"/>
                <a:sym typeface="Arial"/>
              </a:endParaRPr>
            </a:p>
          </p:txBody>
        </p:sp>
        <p:pic>
          <p:nvPicPr>
            <p:cNvPr id="686" name="Google Shape;686;p47"/>
            <p:cNvPicPr preferRelativeResize="0"/>
            <p:nvPr/>
          </p:nvPicPr>
          <p:blipFill rotWithShape="1">
            <a:blip r:embed="rId2">
              <a:alphaModFix/>
            </a:blip>
            <a:srcRect/>
            <a:stretch/>
          </p:blipFill>
          <p:spPr>
            <a:xfrm>
              <a:off x="3245719" y="5769296"/>
              <a:ext cx="2365413" cy="396000"/>
            </a:xfrm>
            <a:prstGeom prst="rect">
              <a:avLst/>
            </a:prstGeom>
            <a:noFill/>
            <a:ln>
              <a:noFill/>
            </a:ln>
          </p:spPr>
        </p:pic>
        <p:pic>
          <p:nvPicPr>
            <p:cNvPr id="687" name="Google Shape;687;p47"/>
            <p:cNvPicPr preferRelativeResize="0"/>
            <p:nvPr/>
          </p:nvPicPr>
          <p:blipFill rotWithShape="1">
            <a:blip r:embed="rId3">
              <a:alphaModFix/>
            </a:blip>
            <a:srcRect/>
            <a:stretch/>
          </p:blipFill>
          <p:spPr>
            <a:xfrm>
              <a:off x="3245719" y="4785130"/>
              <a:ext cx="2310353" cy="396000"/>
            </a:xfrm>
            <a:prstGeom prst="rect">
              <a:avLst/>
            </a:prstGeom>
            <a:noFill/>
            <a:ln>
              <a:noFill/>
            </a:ln>
          </p:spPr>
        </p:pic>
        <p:pic>
          <p:nvPicPr>
            <p:cNvPr id="688" name="Google Shape;688;p47"/>
            <p:cNvPicPr preferRelativeResize="0"/>
            <p:nvPr/>
          </p:nvPicPr>
          <p:blipFill rotWithShape="1">
            <a:blip r:embed="rId4">
              <a:alphaModFix/>
            </a:blip>
            <a:srcRect/>
            <a:stretch/>
          </p:blipFill>
          <p:spPr>
            <a:xfrm>
              <a:off x="3245719" y="5277213"/>
              <a:ext cx="1893176" cy="396000"/>
            </a:xfrm>
            <a:prstGeom prst="rect">
              <a:avLst/>
            </a:prstGeom>
            <a:noFill/>
            <a:ln>
              <a:noFill/>
            </a:ln>
          </p:spPr>
        </p:pic>
        <p:pic>
          <p:nvPicPr>
            <p:cNvPr id="689" name="Google Shape;689;p47"/>
            <p:cNvPicPr preferRelativeResize="0"/>
            <p:nvPr/>
          </p:nvPicPr>
          <p:blipFill rotWithShape="1">
            <a:blip r:embed="rId5">
              <a:alphaModFix/>
            </a:blip>
            <a:srcRect/>
            <a:stretch/>
          </p:blipFill>
          <p:spPr>
            <a:xfrm>
              <a:off x="3245719" y="3308880"/>
              <a:ext cx="2291295" cy="396000"/>
            </a:xfrm>
            <a:prstGeom prst="rect">
              <a:avLst/>
            </a:prstGeom>
            <a:noFill/>
            <a:ln>
              <a:noFill/>
            </a:ln>
          </p:spPr>
        </p:pic>
        <p:pic>
          <p:nvPicPr>
            <p:cNvPr id="690" name="Google Shape;690;p47"/>
            <p:cNvPicPr preferRelativeResize="0"/>
            <p:nvPr/>
          </p:nvPicPr>
          <p:blipFill rotWithShape="1">
            <a:blip r:embed="rId6">
              <a:alphaModFix/>
            </a:blip>
            <a:srcRect/>
            <a:stretch/>
          </p:blipFill>
          <p:spPr>
            <a:xfrm>
              <a:off x="3245719" y="3800964"/>
              <a:ext cx="2344236" cy="396000"/>
            </a:xfrm>
            <a:prstGeom prst="rect">
              <a:avLst/>
            </a:prstGeom>
            <a:noFill/>
            <a:ln>
              <a:noFill/>
            </a:ln>
          </p:spPr>
        </p:pic>
        <p:pic>
          <p:nvPicPr>
            <p:cNvPr id="691" name="Google Shape;691;p47"/>
            <p:cNvPicPr preferRelativeResize="0"/>
            <p:nvPr/>
          </p:nvPicPr>
          <p:blipFill rotWithShape="1">
            <a:blip r:embed="rId7">
              <a:alphaModFix/>
            </a:blip>
            <a:srcRect/>
            <a:stretch/>
          </p:blipFill>
          <p:spPr>
            <a:xfrm>
              <a:off x="3245719" y="4293047"/>
              <a:ext cx="1717413" cy="396000"/>
            </a:xfrm>
            <a:prstGeom prst="rect">
              <a:avLst/>
            </a:prstGeom>
            <a:noFill/>
            <a:ln>
              <a:noFill/>
            </a:ln>
          </p:spPr>
        </p:pic>
        <p:pic>
          <p:nvPicPr>
            <p:cNvPr id="692" name="Google Shape;692;p47"/>
            <p:cNvPicPr preferRelativeResize="0"/>
            <p:nvPr/>
          </p:nvPicPr>
          <p:blipFill rotWithShape="1">
            <a:blip r:embed="rId8">
              <a:alphaModFix/>
            </a:blip>
            <a:srcRect/>
            <a:stretch/>
          </p:blipFill>
          <p:spPr>
            <a:xfrm>
              <a:off x="3245719" y="2816797"/>
              <a:ext cx="1145646" cy="396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 name="Google Shape;56;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7" name="Google Shape;57;p2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8" name="Google Shape;58;p2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59" name="Google Shape;59;p2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60" name="Google Shape;60;p2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 name="Google Shape;61;p2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62" name="Google Shape;62;p2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 name="Google Shape;63;p2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 name="Google Shape;64;p2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5" name="Google Shape;65;p2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6" name="Google Shape;66;p2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7" name="Google Shape;67;p2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 name="Google Shape;68;p22"/>
          <p:cNvCxnSpPr>
            <a:endCxn id="69"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69" name="Google Shape;69;p2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0" name="Google Shape;70;p2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71" name="Google Shape;71;p22"/>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2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1371600" marR="0" lvl="2" indent="-228600" algn="l" rtl="0">
              <a:lnSpc>
                <a:spcPct val="10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3pPr>
            <a:lvl4pPr marL="1828800" marR="0" lvl="3"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4pPr>
            <a:lvl5pPr marL="2286000" marR="0" lvl="4" indent="-228600" algn="l"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5pPr>
            <a:lvl6pPr marL="2743200" marR="0" lvl="5"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6pPr>
            <a:lvl7pPr marL="3200400" marR="0" lvl="6"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7pPr>
            <a:lvl8pPr marL="3657600" marR="0" lvl="7"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8pPr>
            <a:lvl9pPr marL="4114800" marR="0" lvl="8" indent="-355600" algn="l" rtl="0">
              <a:lnSpc>
                <a:spcPct val="100000"/>
              </a:lnSpc>
              <a:spcBef>
                <a:spcPts val="4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9pPr>
          </a:lstStyle>
          <a:p>
            <a:endParaRPr/>
          </a:p>
        </p:txBody>
      </p:sp>
      <p:grpSp>
        <p:nvGrpSpPr>
          <p:cNvPr id="73" name="Google Shape;73;p22"/>
          <p:cNvGrpSpPr/>
          <p:nvPr/>
        </p:nvGrpSpPr>
        <p:grpSpPr>
          <a:xfrm>
            <a:off x="234352" y="6464039"/>
            <a:ext cx="364343" cy="292066"/>
            <a:chOff x="3326325" y="4936267"/>
            <a:chExt cx="631663" cy="506356"/>
          </a:xfrm>
        </p:grpSpPr>
        <p:sp>
          <p:nvSpPr>
            <p:cNvPr id="74" name="Google Shape;74;p22"/>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5" name="Google Shape;75;p22"/>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6" name="Google Shape;76;p22"/>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7" name="Google Shape;77;p22"/>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8" name="Google Shape;78;p22"/>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79" name="Google Shape;79;p22"/>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0" name="Google Shape;80;p22"/>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81" name="Google Shape;81;p22"/>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84"/>
        <p:cNvGrpSpPr/>
        <p:nvPr/>
      </p:nvGrpSpPr>
      <p:grpSpPr>
        <a:xfrm>
          <a:off x="0" y="0"/>
          <a:ext cx="0" cy="0"/>
          <a:chOff x="0" y="0"/>
          <a:chExt cx="0" cy="0"/>
        </a:xfrm>
      </p:grpSpPr>
      <p:sp>
        <p:nvSpPr>
          <p:cNvPr id="85" name="Google Shape;85;p23"/>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6" name="Google Shape;86;p23"/>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87" name="Google Shape;87;p2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8" name="Google Shape;88;p23"/>
          <p:cNvGrpSpPr/>
          <p:nvPr/>
        </p:nvGrpSpPr>
        <p:grpSpPr>
          <a:xfrm>
            <a:off x="239662" y="900884"/>
            <a:ext cx="1797839" cy="1441190"/>
            <a:chOff x="3326325" y="4936267"/>
            <a:chExt cx="631663" cy="506356"/>
          </a:xfrm>
        </p:grpSpPr>
        <p:sp>
          <p:nvSpPr>
            <p:cNvPr id="89" name="Google Shape;89;p23"/>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0" name="Google Shape;90;p23"/>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1" name="Google Shape;91;p23"/>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2" name="Google Shape;92;p23"/>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3" name="Google Shape;93;p23"/>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4" name="Google Shape;94;p23"/>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5" name="Google Shape;95;p23"/>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96" name="Google Shape;96;p23"/>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24"/>
          <p:cNvSpPr txBox="1">
            <a:spLocks noGrp="1"/>
          </p:cNvSpPr>
          <p:nvPr>
            <p:ph type="body" idx="1"/>
          </p:nvPr>
        </p:nvSpPr>
        <p:spPr>
          <a:xfrm>
            <a:off x="610725" y="3562904"/>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0" name="Google Shape;100;p24"/>
          <p:cNvSpPr txBox="1">
            <a:spLocks noGrp="1"/>
          </p:cNvSpPr>
          <p:nvPr>
            <p:ph type="body" idx="2"/>
          </p:nvPr>
        </p:nvSpPr>
        <p:spPr>
          <a:xfrm>
            <a:off x="610725" y="4252817"/>
            <a:ext cx="81198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1" name="Google Shape;101;p24"/>
          <p:cNvSpPr txBox="1">
            <a:spLocks noGrp="1"/>
          </p:cNvSpPr>
          <p:nvPr>
            <p:ph type="body" idx="3"/>
          </p:nvPr>
        </p:nvSpPr>
        <p:spPr>
          <a:xfrm>
            <a:off x="610725" y="4553317"/>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9pPr>
          </a:lstStyle>
          <a:p>
            <a:endParaRPr/>
          </a:p>
        </p:txBody>
      </p:sp>
      <p:sp>
        <p:nvSpPr>
          <p:cNvPr id="102" name="Google Shape;102;p24"/>
          <p:cNvSpPr txBox="1">
            <a:spLocks noGrp="1"/>
          </p:cNvSpPr>
          <p:nvPr>
            <p:ph type="body" idx="4"/>
          </p:nvPr>
        </p:nvSpPr>
        <p:spPr>
          <a:xfrm>
            <a:off x="610725" y="2854692"/>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342900" algn="l" rtl="0">
              <a:lnSpc>
                <a:spcPct val="100000"/>
              </a:lnSpc>
              <a:spcBef>
                <a:spcPts val="56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2pPr>
            <a:lvl3pPr marL="1371600" marR="0" lvl="2" indent="-342900" algn="l" rtl="0">
              <a:lnSpc>
                <a:spcPct val="100000"/>
              </a:lnSpc>
              <a:spcBef>
                <a:spcPts val="48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3pPr>
            <a:lvl4pPr marL="1828800" marR="0" lvl="3"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4pPr>
            <a:lvl5pPr marL="2286000" marR="0" lvl="4"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5pPr>
            <a:lvl6pPr marL="2743200" marR="0" lvl="5"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6pPr>
            <a:lvl7pPr marL="3200400" marR="0" lvl="6"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7pPr>
            <a:lvl8pPr marL="3657600" marR="0" lvl="7"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8pPr>
            <a:lvl9pPr marL="4114800" marR="0" lvl="8" indent="-342900" algn="l" rtl="0">
              <a:lnSpc>
                <a:spcPct val="100000"/>
              </a:lnSpc>
              <a:spcBef>
                <a:spcPts val="400"/>
              </a:spcBef>
              <a:spcAft>
                <a:spcPts val="0"/>
              </a:spcAft>
              <a:buClr>
                <a:srgbClr val="0B3458"/>
              </a:buClr>
              <a:buSzPts val="1800"/>
              <a:buFont typeface="Arial"/>
              <a:buChar char="•"/>
              <a:defRPr sz="1800" b="1" i="0" u="none" strike="noStrike" cap="none">
                <a:solidFill>
                  <a:srgbClr val="0B3458"/>
                </a:solidFill>
                <a:latin typeface="Arial"/>
                <a:ea typeface="Arial"/>
                <a:cs typeface="Arial"/>
                <a:sym typeface="Arial"/>
              </a:defRPr>
            </a:lvl9pPr>
          </a:lstStyle>
          <a:p>
            <a:endParaRPr/>
          </a:p>
        </p:txBody>
      </p:sp>
      <p:grpSp>
        <p:nvGrpSpPr>
          <p:cNvPr id="103" name="Google Shape;103;p24"/>
          <p:cNvGrpSpPr/>
          <p:nvPr/>
        </p:nvGrpSpPr>
        <p:grpSpPr>
          <a:xfrm>
            <a:off x="654073" y="5518984"/>
            <a:ext cx="1155691" cy="926429"/>
            <a:chOff x="3326325" y="4936267"/>
            <a:chExt cx="631663" cy="506356"/>
          </a:xfrm>
        </p:grpSpPr>
        <p:sp>
          <p:nvSpPr>
            <p:cNvPr id="104" name="Google Shape;104;p24"/>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5" name="Google Shape;105;p24"/>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6" name="Google Shape;106;p24"/>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7" name="Google Shape;107;p24"/>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8" name="Google Shape;108;p24"/>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09" name="Google Shape;109;p24"/>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0" name="Google Shape;110;p24"/>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11" name="Google Shape;111;p24"/>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112"/>
        <p:cNvGrpSpPr/>
        <p:nvPr/>
      </p:nvGrpSpPr>
      <p:grpSpPr>
        <a:xfrm>
          <a:off x="0" y="0"/>
          <a:ext cx="0" cy="0"/>
          <a:chOff x="0" y="0"/>
          <a:chExt cx="0" cy="0"/>
        </a:xfrm>
      </p:grpSpPr>
      <p:sp>
        <p:nvSpPr>
          <p:cNvPr id="113" name="Google Shape;113;p25"/>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25"/>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5"/>
          <p:cNvSpPr txBox="1">
            <a:spLocks noGrp="1"/>
          </p:cNvSpPr>
          <p:nvPr>
            <p:ph type="body" idx="1"/>
          </p:nvPr>
        </p:nvSpPr>
        <p:spPr>
          <a:xfrm>
            <a:off x="610723" y="3562904"/>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6" name="Google Shape;116;p25"/>
          <p:cNvSpPr txBox="1">
            <a:spLocks noGrp="1"/>
          </p:cNvSpPr>
          <p:nvPr>
            <p:ph type="body" idx="2"/>
          </p:nvPr>
        </p:nvSpPr>
        <p:spPr>
          <a:xfrm>
            <a:off x="610723" y="4252817"/>
            <a:ext cx="811987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7" name="Google Shape;117;p25"/>
          <p:cNvSpPr txBox="1">
            <a:spLocks noGrp="1"/>
          </p:cNvSpPr>
          <p:nvPr>
            <p:ph type="body" idx="3"/>
          </p:nvPr>
        </p:nvSpPr>
        <p:spPr>
          <a:xfrm>
            <a:off x="610723" y="4544352"/>
            <a:ext cx="811987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18" name="Google Shape;118;p25"/>
          <p:cNvSpPr txBox="1">
            <a:spLocks noGrp="1"/>
          </p:cNvSpPr>
          <p:nvPr>
            <p:ph type="body" idx="4"/>
          </p:nvPr>
        </p:nvSpPr>
        <p:spPr>
          <a:xfrm>
            <a:off x="610723" y="2854692"/>
            <a:ext cx="811987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19" name="Google Shape;119;p25"/>
          <p:cNvGrpSpPr/>
          <p:nvPr/>
        </p:nvGrpSpPr>
        <p:grpSpPr>
          <a:xfrm>
            <a:off x="654073" y="5545822"/>
            <a:ext cx="1155691" cy="926429"/>
            <a:chOff x="3326325" y="4936267"/>
            <a:chExt cx="631663" cy="506356"/>
          </a:xfrm>
        </p:grpSpPr>
        <p:sp>
          <p:nvSpPr>
            <p:cNvPr id="120" name="Google Shape;120;p25"/>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1" name="Google Shape;121;p25"/>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2" name="Google Shape;122;p25"/>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3" name="Google Shape;123;p25"/>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4" name="Google Shape;124;p25"/>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5" name="Google Shape;125;p25"/>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6" name="Google Shape;126;p25"/>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27" name="Google Shape;127;p25"/>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0" name="Google Shape;130;p26"/>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1" name="Google Shape;131;p26"/>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132" name="Google Shape;132;p26"/>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26"/>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4" name="Google Shape;134;p26"/>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35" name="Google Shape;135;p26"/>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136" name="Google Shape;136;p26"/>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37" name="Google Shape;137;p26"/>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sp>
        <p:nvSpPr>
          <p:cNvPr id="138" name="Google Shape;138;p26"/>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26"/>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1" name="Google Shape;141;p26"/>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9pPr>
          </a:lstStyle>
          <a:p>
            <a:endParaRPr/>
          </a:p>
        </p:txBody>
      </p:sp>
      <p:sp>
        <p:nvSpPr>
          <p:cNvPr id="142" name="Google Shape;142;p26"/>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342900" algn="l" rtl="0">
              <a:lnSpc>
                <a:spcPct val="100000"/>
              </a:lnSpc>
              <a:spcBef>
                <a:spcPts val="56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2pPr>
            <a:lvl3pPr marL="1371600" marR="0" lvl="2" indent="-342900" algn="l" rtl="0">
              <a:lnSpc>
                <a:spcPct val="100000"/>
              </a:lnSpc>
              <a:spcBef>
                <a:spcPts val="48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3pPr>
            <a:lvl4pPr marL="1828800" marR="0" lvl="3"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4pPr>
            <a:lvl5pPr marL="2286000" marR="0" lvl="4"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5pPr>
            <a:lvl6pPr marL="2743200" marR="0" lvl="5"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6pPr>
            <a:lvl7pPr marL="3200400" marR="0" lvl="6"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7pPr>
            <a:lvl8pPr marL="3657600" marR="0" lvl="7"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8pPr>
            <a:lvl9pPr marL="4114800" marR="0" lvl="8" indent="-342900" algn="l" rtl="0">
              <a:lnSpc>
                <a:spcPct val="100000"/>
              </a:lnSpc>
              <a:spcBef>
                <a:spcPts val="400"/>
              </a:spcBef>
              <a:spcAft>
                <a:spcPts val="0"/>
              </a:spcAft>
              <a:buClr>
                <a:srgbClr val="FFFFFF"/>
              </a:buClr>
              <a:buSzPts val="1800"/>
              <a:buFont typeface="Arial"/>
              <a:buChar char="•"/>
              <a:defRPr sz="1800" b="1" i="0" u="none" strike="noStrike" cap="none">
                <a:solidFill>
                  <a:srgbClr val="FFFFFF"/>
                </a:solidFill>
                <a:latin typeface="Arial"/>
                <a:ea typeface="Arial"/>
                <a:cs typeface="Arial"/>
                <a:sym typeface="Arial"/>
              </a:defRPr>
            </a:lvl9pPr>
          </a:lstStyle>
          <a:p>
            <a:endParaRPr/>
          </a:p>
        </p:txBody>
      </p:sp>
      <p:grpSp>
        <p:nvGrpSpPr>
          <p:cNvPr id="143" name="Google Shape;143;p26"/>
          <p:cNvGrpSpPr/>
          <p:nvPr/>
        </p:nvGrpSpPr>
        <p:grpSpPr>
          <a:xfrm>
            <a:off x="367148" y="4891284"/>
            <a:ext cx="1155691" cy="926429"/>
            <a:chOff x="3326325" y="4936267"/>
            <a:chExt cx="631663" cy="506356"/>
          </a:xfrm>
        </p:grpSpPr>
        <p:sp>
          <p:nvSpPr>
            <p:cNvPr id="144" name="Google Shape;144;p26"/>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5" name="Google Shape;145;p26"/>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6" name="Google Shape;146;p26"/>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7" name="Google Shape;147;p26"/>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8" name="Google Shape;148;p26"/>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49" name="Google Shape;149;p26"/>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0" name="Google Shape;150;p26"/>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1" name="Google Shape;151;p26"/>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52"/>
        <p:cNvGrpSpPr/>
        <p:nvPr/>
      </p:nvGrpSpPr>
      <p:grpSpPr>
        <a:xfrm>
          <a:off x="0" y="0"/>
          <a:ext cx="0" cy="0"/>
          <a:chOff x="0" y="0"/>
          <a:chExt cx="0" cy="0"/>
        </a:xfrm>
      </p:grpSpPr>
      <p:sp>
        <p:nvSpPr>
          <p:cNvPr id="153" name="Google Shape;153;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154" name="Google Shape;154;p2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55" name="Google Shape;155;p27"/>
          <p:cNvCxnSpPr/>
          <p:nvPr/>
        </p:nvCxnSpPr>
        <p:spPr>
          <a:xfrm rot="10800000">
            <a:off x="0" y="608075"/>
            <a:ext cx="9144000" cy="0"/>
          </a:xfrm>
          <a:prstGeom prst="straightConnector1">
            <a:avLst/>
          </a:prstGeom>
          <a:noFill/>
          <a:ln w="12700" cap="flat" cmpd="sng">
            <a:solidFill>
              <a:srgbClr val="0B3458"/>
            </a:solidFill>
            <a:prstDash val="solid"/>
            <a:round/>
            <a:headEnd type="none" w="sm" len="sm"/>
            <a:tailEnd type="none" w="sm" len="sm"/>
          </a:ln>
        </p:spPr>
      </p:cxnSp>
      <p:cxnSp>
        <p:nvCxnSpPr>
          <p:cNvPr id="156" name="Google Shape;156;p27"/>
          <p:cNvCxnSpPr/>
          <p:nvPr/>
        </p:nvCxnSpPr>
        <p:spPr>
          <a:xfrm rot="10800000">
            <a:off x="0" y="6320550"/>
            <a:ext cx="9178500" cy="0"/>
          </a:xfrm>
          <a:prstGeom prst="straightConnector1">
            <a:avLst/>
          </a:prstGeom>
          <a:noFill/>
          <a:ln w="12700" cap="flat" cmpd="sng">
            <a:solidFill>
              <a:srgbClr val="0B3458"/>
            </a:solidFill>
            <a:prstDash val="solid"/>
            <a:round/>
            <a:headEnd type="none" w="sm" len="sm"/>
            <a:tailEnd type="none" w="sm" len="sm"/>
          </a:ln>
        </p:spPr>
      </p:cxnSp>
      <p:grpSp>
        <p:nvGrpSpPr>
          <p:cNvPr id="157" name="Google Shape;157;p27"/>
          <p:cNvGrpSpPr/>
          <p:nvPr/>
        </p:nvGrpSpPr>
        <p:grpSpPr>
          <a:xfrm>
            <a:off x="245437" y="6466186"/>
            <a:ext cx="349815" cy="280369"/>
            <a:chOff x="3326325" y="4936267"/>
            <a:chExt cx="631663" cy="506356"/>
          </a:xfrm>
        </p:grpSpPr>
        <p:sp>
          <p:nvSpPr>
            <p:cNvPr id="158" name="Google Shape;158;p27"/>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59" name="Google Shape;159;p27"/>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0" name="Google Shape;160;p27"/>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1" name="Google Shape;161;p27"/>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2" name="Google Shape;162;p27"/>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3" name="Google Shape;163;p27"/>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4" name="Google Shape;164;p27"/>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165" name="Google Shape;165;p27"/>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 name="Google Shape;11;p18"/>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8"/>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sp>
        <p:nvSpPr>
          <p:cNvPr id="13" name="Google Shape;13;p1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 name="Google Shape;14;p1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5" name="Google Shape;15;p1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 name="Google Shape;16;p1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 name="Google Shape;17;p1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grpSp>
        <p:nvGrpSpPr>
          <p:cNvPr id="19" name="Google Shape;19;p18"/>
          <p:cNvGrpSpPr/>
          <p:nvPr/>
        </p:nvGrpSpPr>
        <p:grpSpPr>
          <a:xfrm>
            <a:off x="245437" y="6466186"/>
            <a:ext cx="349815" cy="280369"/>
            <a:chOff x="3326325" y="4936267"/>
            <a:chExt cx="631663" cy="506356"/>
          </a:xfrm>
        </p:grpSpPr>
        <p:sp>
          <p:nvSpPr>
            <p:cNvPr id="20" name="Google Shape;20;p18"/>
            <p:cNvSpPr/>
            <p:nvPr/>
          </p:nvSpPr>
          <p:spPr>
            <a:xfrm>
              <a:off x="3406894" y="4936267"/>
              <a:ext cx="412515" cy="328970"/>
            </a:xfrm>
            <a:custGeom>
              <a:avLst/>
              <a:gdLst/>
              <a:ahLst/>
              <a:cxnLst/>
              <a:rect l="l" t="t" r="r" b="b"/>
              <a:pathLst>
                <a:path w="412515" h="328970" extrusionOk="0">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1" name="Google Shape;21;p18"/>
            <p:cNvSpPr/>
            <p:nvPr/>
          </p:nvSpPr>
          <p:spPr>
            <a:xfrm>
              <a:off x="3412050" y="5098172"/>
              <a:ext cx="154693" cy="96756"/>
            </a:xfrm>
            <a:custGeom>
              <a:avLst/>
              <a:gdLst/>
              <a:ahLst/>
              <a:cxnLst/>
              <a:rect l="l" t="t" r="r" b="b"/>
              <a:pathLst>
                <a:path w="154693" h="96756" extrusionOk="0">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2" name="Google Shape;22;p18"/>
            <p:cNvSpPr/>
            <p:nvPr/>
          </p:nvSpPr>
          <p:spPr>
            <a:xfrm>
              <a:off x="3406894" y="5365219"/>
              <a:ext cx="45118" cy="77404"/>
            </a:xfrm>
            <a:custGeom>
              <a:avLst/>
              <a:gdLst/>
              <a:ahLst/>
              <a:cxnLst/>
              <a:rect l="l" t="t" r="r" b="b"/>
              <a:pathLst>
                <a:path w="45118" h="77404" extrusionOk="0">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3" name="Google Shape;23;p18"/>
            <p:cNvSpPr/>
            <p:nvPr/>
          </p:nvSpPr>
          <p:spPr>
            <a:xfrm>
              <a:off x="3488752" y="5363929"/>
              <a:ext cx="64455" cy="77404"/>
            </a:xfrm>
            <a:custGeom>
              <a:avLst/>
              <a:gdLst/>
              <a:ahLst/>
              <a:cxnLst/>
              <a:rect l="l" t="t" r="r" b="b"/>
              <a:pathLst>
                <a:path w="64455" h="77404" extrusionOk="0">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4" name="Google Shape;24;p18"/>
            <p:cNvSpPr/>
            <p:nvPr/>
          </p:nvSpPr>
          <p:spPr>
            <a:xfrm>
              <a:off x="3584147" y="5365219"/>
              <a:ext cx="77346" cy="77404"/>
            </a:xfrm>
            <a:custGeom>
              <a:avLst/>
              <a:gdLst/>
              <a:ahLst/>
              <a:cxnLst/>
              <a:rect l="l" t="t" r="r" b="b"/>
              <a:pathLst>
                <a:path w="77346" h="77404" extrusionOk="0">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5" name="Google Shape;25;p18"/>
            <p:cNvSpPr/>
            <p:nvPr/>
          </p:nvSpPr>
          <p:spPr>
            <a:xfrm>
              <a:off x="3698877"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6" name="Google Shape;26;p18"/>
            <p:cNvSpPr/>
            <p:nvPr/>
          </p:nvSpPr>
          <p:spPr>
            <a:xfrm>
              <a:off x="3812319" y="5365219"/>
              <a:ext cx="70901" cy="77404"/>
            </a:xfrm>
            <a:custGeom>
              <a:avLst/>
              <a:gdLst/>
              <a:ahLst/>
              <a:cxnLst/>
              <a:rect l="l" t="t" r="r" b="b"/>
              <a:pathLst>
                <a:path w="70901" h="77404" extrusionOk="0">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sp>
          <p:nvSpPr>
            <p:cNvPr id="27" name="Google Shape;27;p18"/>
            <p:cNvSpPr/>
            <p:nvPr/>
          </p:nvSpPr>
          <p:spPr>
            <a:xfrm>
              <a:off x="3326325" y="5316195"/>
              <a:ext cx="631663" cy="32252"/>
            </a:xfrm>
            <a:custGeom>
              <a:avLst/>
              <a:gdLst/>
              <a:ahLst/>
              <a:cxnLst/>
              <a:rect l="l" t="t" r="r" b="b"/>
              <a:pathLst>
                <a:path w="631663" h="32252" extrusionOk="0">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F24"/>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eatures.icann.org/complianc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icann.org/public-responsibility/emergency-assistance-progra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
          <p:cNvSpPr txBox="1">
            <a:spLocks noGrp="1"/>
          </p:cNvSpPr>
          <p:nvPr>
            <p:ph type="title"/>
          </p:nvPr>
        </p:nvSpPr>
        <p:spPr>
          <a:xfrm>
            <a:off x="2061883" y="761997"/>
            <a:ext cx="6382500" cy="2533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B3458"/>
              </a:buClr>
              <a:buSzPts val="3600"/>
              <a:buFont typeface="Arial"/>
              <a:buNone/>
            </a:pPr>
            <a:r>
              <a:rPr lang="en-US"/>
              <a:t>ICANN Board-GAC ICANN79 Consensus Advice Clarifying Questions Call </a:t>
            </a:r>
            <a:endParaRPr/>
          </a:p>
        </p:txBody>
      </p:sp>
      <p:sp>
        <p:nvSpPr>
          <p:cNvPr id="698" name="Google Shape;698;p1"/>
          <p:cNvSpPr txBox="1">
            <a:spLocks noGrp="1"/>
          </p:cNvSpPr>
          <p:nvPr>
            <p:ph type="body" idx="3"/>
          </p:nvPr>
        </p:nvSpPr>
        <p:spPr>
          <a:xfrm>
            <a:off x="2070848" y="5584257"/>
            <a:ext cx="6382500" cy="40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1800"/>
              <a:buNone/>
            </a:pPr>
            <a:r>
              <a:rPr lang="en-US"/>
              <a:t>08 April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52" name="Google Shape;752;p10"/>
          <p:cNvGraphicFramePr/>
          <p:nvPr/>
        </p:nvGraphicFramePr>
        <p:xfrm>
          <a:off x="363450" y="781800"/>
          <a:ext cx="3000000" cy="3000000"/>
        </p:xfrm>
        <a:graphic>
          <a:graphicData uri="http://schemas.openxmlformats.org/drawingml/2006/table">
            <a:tbl>
              <a:tblPr>
                <a:noFill/>
                <a:tableStyleId>{E622EA9A-94C3-4ABF-9292-9E1642CC38BA}</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§2.a.i</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Urgent Requests for Disclosure of Registration Data</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act expeditiously to establish a clear process and a timeline for the delivery of a policy on Urgent Requests for domain name registration data, to respond to the vital public safety interests related to such requests. Such a process must ensure appropriate participation of the community, including the GAC.</a:t>
                      </a: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 Board understands that the GAC is calling for policy work with respect to urgent requests for registration data, and that the GAC is interested in participating in such policy development.</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As noted in the Board’s letter to the GAC of 11 February 2024, the Board believes that consultation with the GNSO is required to agree on the way forward for this topic.  The Board plans to initiate this conversation shortly, and believes this will allow the establishment of a plan and timeline for community work on this issue.</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 Board agrees with the GAC on the importance of additional work in this area.</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 Board understands the GAC’s reference to “work initiated in 2019” to refer to the org’s work with the Implementation Review Team for the Expedited Policy Development Process (EPDP) Phase 1 on the Temporary Specification, and would like to clarify that this may not necessarily be the venue for additional work around the issue.  The Board would like to discuss this with the GNSO as part of moving forward.</a:t>
                      </a:r>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AOB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sp>
        <p:nvSpPr>
          <p:cNvPr id="765" name="Google Shape;765;p17"/>
          <p:cNvSpPr txBox="1"/>
          <p:nvPr/>
        </p:nvSpPr>
        <p:spPr>
          <a:xfrm>
            <a:off x="559300" y="825625"/>
            <a:ext cx="6645000" cy="969466"/>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r>
              <a:rPr lang="en-US" sz="1700" b="0" i="0" u="none" strike="noStrike" cap="none">
                <a:solidFill>
                  <a:srgbClr val="000000"/>
                </a:solidFill>
                <a:latin typeface="Arial"/>
                <a:ea typeface="Arial"/>
                <a:cs typeface="Arial"/>
                <a:sym typeface="Arial"/>
              </a:rPr>
              <a:t>Continuation of ICANN79 Topics  - Name Collision Analysis Project, DNS abuse, and the Emergency Assistance Program for Continued Internet Access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2c853d0775f_0_0"/>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sp>
        <p:nvSpPr>
          <p:cNvPr id="772" name="Google Shape;772;g2c853d0775f_0_0"/>
          <p:cNvSpPr txBox="1"/>
          <p:nvPr/>
        </p:nvSpPr>
        <p:spPr>
          <a:xfrm>
            <a:off x="414600" y="810975"/>
            <a:ext cx="8314800" cy="253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a:latin typeface="Calibri"/>
                <a:ea typeface="Calibri"/>
                <a:cs typeface="Calibri"/>
                <a:sym typeface="Calibri"/>
              </a:rPr>
              <a:t>Name Collision Analysis Project Study</a:t>
            </a:r>
            <a:endParaRPr sz="2400" b="1">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In light of this public consultation, and following past GAC advice on this issue; we would like to know if the Board would support the adoption of a Framework in which, ahead of a Next Round, the issue can be dealt with?</a:t>
            </a:r>
            <a:endParaRPr sz="2200" i="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4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2c853d0775f_0_6"/>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sp>
        <p:nvSpPr>
          <p:cNvPr id="779" name="Google Shape;779;g2c853d0775f_0_6"/>
          <p:cNvSpPr txBox="1"/>
          <p:nvPr/>
        </p:nvSpPr>
        <p:spPr>
          <a:xfrm>
            <a:off x="292200" y="734400"/>
            <a:ext cx="8559600" cy="3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b="1">
                <a:latin typeface="Calibri"/>
                <a:ea typeface="Calibri"/>
                <a:cs typeface="Calibri"/>
                <a:sym typeface="Calibri"/>
              </a:rPr>
              <a:t>Additional Topics (GAC Issues of Importance) remaining from the BGIG call on 20 February 2024</a:t>
            </a:r>
            <a:endParaRPr sz="2400" b="1">
              <a:latin typeface="Calibri"/>
              <a:ea typeface="Calibri"/>
              <a:cs typeface="Calibri"/>
              <a:sym typeface="Calibri"/>
            </a:endParaRPr>
          </a:p>
          <a:p>
            <a:pPr marL="914400" lvl="1" indent="-368300" algn="l" rtl="0">
              <a:lnSpc>
                <a:spcPct val="115000"/>
              </a:lnSpc>
              <a:spcBef>
                <a:spcPts val="2100"/>
              </a:spcBef>
              <a:spcAft>
                <a:spcPts val="0"/>
              </a:spcAft>
              <a:buClr>
                <a:schemeClr val="dk1"/>
              </a:buClr>
              <a:buSzPts val="2200"/>
              <a:buFont typeface="Calibri"/>
              <a:buAutoNum type="alphaLcPeriod"/>
            </a:pP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DNS Abuse (discussion of Board’s response to GAC ICANN78 Issue of Importance)</a:t>
            </a:r>
            <a:endParaRPr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lvl="1" indent="-368300" algn="l" rtl="0">
              <a:lnSpc>
                <a:spcPct val="115000"/>
              </a:lnSpc>
              <a:spcBef>
                <a:spcPts val="0"/>
              </a:spcBef>
              <a:spcAft>
                <a:spcPts val="0"/>
              </a:spcAft>
              <a:buClr>
                <a:schemeClr val="dk1"/>
              </a:buClr>
              <a:buSzPts val="2200"/>
              <a:buFont typeface="Calibri"/>
              <a:buAutoNum type="alphaLcPeriod"/>
            </a:pPr>
            <a:r>
              <a:rPr lang="en-US" sz="2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Emergency Assistance Program for Continued Internet Access (discussion of Board’s response to GAC ICANN78 Issue of Importance)</a:t>
            </a:r>
            <a:endParaRPr sz="2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2c853d0775f_0_12"/>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graphicFrame>
        <p:nvGraphicFramePr>
          <p:cNvPr id="786" name="Google Shape;786;g2c853d0775f_0_12"/>
          <p:cNvGraphicFramePr/>
          <p:nvPr/>
        </p:nvGraphicFramePr>
        <p:xfrm>
          <a:off x="267625" y="693800"/>
          <a:ext cx="3000000" cy="3000000"/>
        </p:xfrm>
        <a:graphic>
          <a:graphicData uri="http://schemas.openxmlformats.org/drawingml/2006/table">
            <a:tbl>
              <a:tblPr>
                <a:noFill/>
                <a:tableStyleId>{09B376F3-03A1-4268-9708-FB3775650B95}</a:tableStyleId>
              </a:tblPr>
              <a:tblGrid>
                <a:gridCol w="4200400">
                  <a:extLst>
                    <a:ext uri="{9D8B030D-6E8A-4147-A177-3AD203B41FA5}">
                      <a16:colId xmlns:a16="http://schemas.microsoft.com/office/drawing/2014/main" val="20000"/>
                    </a:ext>
                  </a:extLst>
                </a:gridCol>
                <a:gridCol w="4438950">
                  <a:extLst>
                    <a:ext uri="{9D8B030D-6E8A-4147-A177-3AD203B41FA5}">
                      <a16:colId xmlns:a16="http://schemas.microsoft.com/office/drawing/2014/main" val="20001"/>
                    </a:ext>
                  </a:extLst>
                </a:gridCol>
              </a:tblGrid>
              <a:tr h="304375">
                <a:tc>
                  <a:txBody>
                    <a:bodyPr/>
                    <a:lstStyle/>
                    <a:p>
                      <a:pPr marL="0" lvl="0" indent="0" algn="ctr" rtl="0">
                        <a:spcBef>
                          <a:spcPts val="0"/>
                        </a:spcBef>
                        <a:spcAft>
                          <a:spcPts val="0"/>
                        </a:spcAft>
                        <a:buNone/>
                      </a:pPr>
                      <a:r>
                        <a:rPr lang="en-US" sz="1200"/>
                        <a:t>GAC Issue of Importance Text</a:t>
                      </a:r>
                      <a:endParaRPr sz="1200"/>
                    </a:p>
                  </a:txBody>
                  <a:tcPr marL="91425" marR="91425" marT="91425" marB="91425"/>
                </a:tc>
                <a:tc>
                  <a:txBody>
                    <a:bodyPr/>
                    <a:lstStyle/>
                    <a:p>
                      <a:pPr marL="0" lvl="0" indent="0" algn="ctr" rtl="0">
                        <a:spcBef>
                          <a:spcPts val="0"/>
                        </a:spcBef>
                        <a:spcAft>
                          <a:spcPts val="0"/>
                        </a:spcAft>
                        <a:buNone/>
                      </a:pPr>
                      <a:r>
                        <a:rPr lang="en-US" sz="1200"/>
                        <a:t>ICANN Board Comment</a:t>
                      </a:r>
                      <a:endParaRPr sz="1200"/>
                    </a:p>
                  </a:txBody>
                  <a:tcPr marL="91425" marR="91425" marT="91425" marB="91425"/>
                </a:tc>
                <a:extLst>
                  <a:ext uri="{0D108BD9-81ED-4DB2-BD59-A6C34878D82A}">
                    <a16:rowId xmlns:a16="http://schemas.microsoft.com/office/drawing/2014/main" val="10000"/>
                  </a:ext>
                </a:extLst>
              </a:tr>
              <a:tr h="5183150">
                <a:tc>
                  <a:txBody>
                    <a:bodyPr/>
                    <a:lstStyle/>
                    <a:p>
                      <a:pPr marL="0" lvl="0" indent="0" algn="l" rtl="0">
                        <a:lnSpc>
                          <a:spcPct val="100000"/>
                        </a:lnSpc>
                        <a:spcBef>
                          <a:spcPts val="0"/>
                        </a:spcBef>
                        <a:spcAft>
                          <a:spcPts val="0"/>
                        </a:spcAft>
                        <a:buNone/>
                      </a:pPr>
                      <a:r>
                        <a:rPr lang="en-US" sz="1000"/>
                        <a:t>During ICANN78, the GAC welcomed updates on advancements in DNS Abuse measurement, examples of DNS Abuse mitigation solutions, and an update from the ccNSO DNS Abuse Standing Committee.</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US" sz="1000"/>
                        <a:t>The GAC urges the Contracted Parties to adopt the DNS Abuse amendments so that baseline obligations for gTLD registries and registrars regarding DNS Abuse are established in ICANN’s contracts. The GAC also urges ICANN org to provide the community with the ability to monitor the implementation of the amendments.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US" sz="1000"/>
                        <a:t>At the same time, the GAC notes with disappointment that suggestions made in its submission to the public consultation on the contract amendments were not reflected in the final amendments or Advisory. The GAC underlines the importance of taking GAC input into account in future work. In particular, the GAC reiterates the importance of considering proactive monitoring and transparency of reporting. The GAC also recalls the practical need to recognize the inevitable evolution of DNS Abuse, including how it is defined in the amendments, as well as abuse report handling, tackling systemic abuse and additional reporting and data collection requirements.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US" sz="1000"/>
                        <a:t>Once the amendments are adopted, the GAC intends to engage with the community in discussions on policy efforts around the above mentioned topics as well as other key themes linked to effective implementation of the amendments, such as clarification of key terms from the amendments (i.e., “reasonable”, “actionable”, “prompt”), and further actions to mitigate DNS Abuse, such as capacity building efforts.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US" sz="1000"/>
                        <a:t>Finally, the GAC recognizes that the accuracy of domain name registration data as it pertains to DNS Abuse remains an ongoing topic of great interest to be pursued.</a:t>
                      </a:r>
                      <a:endParaRPr sz="1000"/>
                    </a:p>
                  </a:txBody>
                  <a:tcPr marL="91425" marR="91425" marT="91425" marB="91425"/>
                </a:tc>
                <a:tc>
                  <a:txBody>
                    <a:bodyPr/>
                    <a:lstStyle/>
                    <a:p>
                      <a:pPr marL="285750" lvl="0" indent="-279400" algn="l" rtl="0">
                        <a:lnSpc>
                          <a:spcPct val="100000"/>
                        </a:lnSpc>
                        <a:spcBef>
                          <a:spcPts val="0"/>
                        </a:spcBef>
                        <a:spcAft>
                          <a:spcPts val="0"/>
                        </a:spcAft>
                        <a:buSzPts val="800"/>
                        <a:buFont typeface="Arial"/>
                        <a:buChar char="●"/>
                      </a:pPr>
                      <a:r>
                        <a:rPr lang="en-US" sz="800"/>
                        <a:t>The Board appreciates the feedback the Governmental Advisory Committee (GAC) provided through its comments to the Amendments to the Base gTLD RA and RAA to Modify DNS Abuse Contract Obligations (Amendments). These comments, generally supportive of the Amendments and the accompanying Advisory, were thoroughly reviewed and considered by ICANN.</a:t>
                      </a:r>
                      <a:endParaRPr sz="800"/>
                    </a:p>
                    <a:p>
                      <a:pPr marL="285750" lvl="0" indent="-279400" algn="l" rtl="0">
                        <a:lnSpc>
                          <a:spcPct val="100000"/>
                        </a:lnSpc>
                        <a:spcBef>
                          <a:spcPts val="0"/>
                        </a:spcBef>
                        <a:spcAft>
                          <a:spcPts val="0"/>
                        </a:spcAft>
                        <a:buSzPts val="800"/>
                        <a:buFont typeface="Arial"/>
                        <a:buChar char="●"/>
                      </a:pPr>
                      <a:r>
                        <a:rPr lang="en-US" sz="800"/>
                        <a:t>The GAC’s comments expressed concerns that there were not clear consequences for failure to comply with the proposed new requirements.</a:t>
                      </a:r>
                      <a:endParaRPr sz="800"/>
                    </a:p>
                    <a:p>
                      <a:pPr marL="285750" lvl="0" indent="-279400" algn="l" rtl="0">
                        <a:lnSpc>
                          <a:spcPct val="100000"/>
                        </a:lnSpc>
                        <a:spcBef>
                          <a:spcPts val="0"/>
                        </a:spcBef>
                        <a:spcAft>
                          <a:spcPts val="0"/>
                        </a:spcAft>
                        <a:buSzPts val="800"/>
                        <a:buFont typeface="Arial"/>
                        <a:buChar char="●"/>
                      </a:pPr>
                      <a:r>
                        <a:rPr lang="en-US" sz="800"/>
                        <a:t>The Board would like to point out that the new requirements which will take effect on 5 April 20224, will not constitute a stand-alone document; rather, they will be incorporated into the Registrar Accreditation Agreement (RAA) and the Registry Agreement (RA). As explained in the Public Comments Summary Report (report), both the RAA and the RA expressly include the specific consequences for non-compliance with </a:t>
                      </a:r>
                      <a:r>
                        <a:rPr lang="en-US" sz="800" i="1"/>
                        <a:t>any</a:t>
                      </a:r>
                      <a:r>
                        <a:rPr lang="en-US" sz="800"/>
                        <a:t> of the requirements in those agreements. The report listed these consequences along with the section of the RAA and RA that corresponds to each consequence. Therefore, noncompliance with the new requirements will trigger the same consequences that are currently applied to noncompliance with any existing requirements and that includes the suspension, termination, or non-renewal of the contracted party’s agreement with ICANN. ICANN Contractual Compliance has an established and published process through which ICANN enforces </a:t>
                      </a:r>
                      <a:r>
                        <a:rPr lang="en-US" sz="800" i="1"/>
                        <a:t>all</a:t>
                      </a:r>
                      <a:r>
                        <a:rPr lang="en-US" sz="800"/>
                        <a:t> requirements in the RAA, the RA, and Consensus Policies, and applies such consequences. In addition, the Board would like to point out that, in response to the GAC’s comments, the report also indicated the possibility to include in the Advisory a link to the relevant provisions in the RAA and RA that contain such consequences as well as to ICANN Contractual Compliance’s established process for added clarity.</a:t>
                      </a:r>
                      <a:endParaRPr sz="800"/>
                    </a:p>
                    <a:p>
                      <a:pPr marL="285750" lvl="0" indent="-279400" algn="l" rtl="0">
                        <a:lnSpc>
                          <a:spcPct val="100000"/>
                        </a:lnSpc>
                        <a:spcBef>
                          <a:spcPts val="0"/>
                        </a:spcBef>
                        <a:spcAft>
                          <a:spcPts val="0"/>
                        </a:spcAft>
                        <a:buSzPts val="800"/>
                        <a:buFont typeface="Arial"/>
                        <a:buChar char="●"/>
                      </a:pPr>
                      <a:r>
                        <a:rPr lang="en-US" sz="800"/>
                        <a:t>The Board agrees that subsequent work in the DNS Abuse realm could include multiple areas of discussion for the community. This could include consideration of enhanced reporting requirements and data collection, defining “systemic abuse”, and identifying mechanisms to address systemic abuse,  which may be appropriate to address through a potential PDP. The Board also recognizes </a:t>
                      </a:r>
                      <a:r>
                        <a:rPr lang="en-US" sz="800">
                          <a:solidFill>
                            <a:srgbClr val="1D1C1D"/>
                          </a:solidFill>
                        </a:rPr>
                        <a:t>that accuracy of registration data is an important matter for ensuring a stable and secure Domain Name System, and that it has been a longstanding topic of discussion within the community. </a:t>
                      </a:r>
                      <a:r>
                        <a:rPr lang="en-US" sz="800"/>
                        <a:t>The Board would like to reiterate that the Amendments were narrowly targeted to allow for a quicker enhancement of the existing requirements by requiring reasonable action to specifically stop or disrupt DNS Abuse. </a:t>
                      </a:r>
                      <a:endParaRPr sz="800"/>
                    </a:p>
                    <a:p>
                      <a:pPr marL="285750" lvl="0" indent="-279400" algn="l" rtl="0">
                        <a:lnSpc>
                          <a:spcPct val="100000"/>
                        </a:lnSpc>
                        <a:spcBef>
                          <a:spcPts val="0"/>
                        </a:spcBef>
                        <a:spcAft>
                          <a:spcPts val="0"/>
                        </a:spcAft>
                        <a:buSzPts val="800"/>
                        <a:buFont typeface="Arial"/>
                        <a:buChar char="●"/>
                      </a:pPr>
                      <a:r>
                        <a:rPr lang="en-US" sz="800"/>
                        <a:t>With respect to ICANN’s enforcement of the new requirements, which were approved by the Board on 21 January 2024 and will take effect on 5 April 2024,, the Board would like to point out that ICANN Contractual Compliance has a dedicated page for</a:t>
                      </a:r>
                      <a:r>
                        <a:rPr lang="en-US" sz="800">
                          <a:uFill>
                            <a:noFill/>
                          </a:uFill>
                          <a:hlinkClick r:id="rId3"/>
                        </a:rPr>
                        <a:t> </a:t>
                      </a:r>
                      <a:r>
                        <a:rPr lang="en-US" sz="800" u="sng">
                          <a:solidFill>
                            <a:srgbClr val="1D98D3"/>
                          </a:solidFill>
                          <a:hlinkClick r:id="rId3">
                            <a:extLst>
                              <a:ext uri="{A12FA001-AC4F-418D-AE19-62706E023703}">
                                <ahyp:hlinkClr xmlns:ahyp="http://schemas.microsoft.com/office/drawing/2018/hyperlinkcolor" val="tx"/>
                              </a:ext>
                            </a:extLst>
                          </a:hlinkClick>
                        </a:rPr>
                        <a:t>Contractual Compliance reporting</a:t>
                      </a:r>
                      <a:r>
                        <a:rPr lang="en-US" sz="800"/>
                        <a:t> on the enforcement of obligations, including abuse-related requirements. ICANN Contractual Compliance will collect metrics and data with respect to the enforcement of the new obligations, enhance its reporting page and regularly publish such data and metrics.</a:t>
                      </a:r>
                      <a:endParaRPr sz="8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2c853d0775f_0_23"/>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800"/>
              <a:buNone/>
            </a:pPr>
            <a:r>
              <a:rPr lang="en-US"/>
              <a:t>AOB</a:t>
            </a:r>
            <a:endParaRPr/>
          </a:p>
        </p:txBody>
      </p:sp>
      <p:graphicFrame>
        <p:nvGraphicFramePr>
          <p:cNvPr id="793" name="Google Shape;793;g2c853d0775f_0_23"/>
          <p:cNvGraphicFramePr/>
          <p:nvPr/>
        </p:nvGraphicFramePr>
        <p:xfrm>
          <a:off x="256675" y="712713"/>
          <a:ext cx="3000000" cy="3000000"/>
        </p:xfrm>
        <a:graphic>
          <a:graphicData uri="http://schemas.openxmlformats.org/drawingml/2006/table">
            <a:tbl>
              <a:tblPr>
                <a:noFill/>
                <a:tableStyleId>{09B376F3-03A1-4268-9708-FB3775650B95}</a:tableStyleId>
              </a:tblPr>
              <a:tblGrid>
                <a:gridCol w="1800775">
                  <a:extLst>
                    <a:ext uri="{9D8B030D-6E8A-4147-A177-3AD203B41FA5}">
                      <a16:colId xmlns:a16="http://schemas.microsoft.com/office/drawing/2014/main" val="20000"/>
                    </a:ext>
                  </a:extLst>
                </a:gridCol>
                <a:gridCol w="6823275">
                  <a:extLst>
                    <a:ext uri="{9D8B030D-6E8A-4147-A177-3AD203B41FA5}">
                      <a16:colId xmlns:a16="http://schemas.microsoft.com/office/drawing/2014/main" val="20001"/>
                    </a:ext>
                  </a:extLst>
                </a:gridCol>
              </a:tblGrid>
              <a:tr h="396825">
                <a:tc>
                  <a:txBody>
                    <a:bodyPr/>
                    <a:lstStyle/>
                    <a:p>
                      <a:pPr marL="0" lvl="0" indent="0" algn="l" rtl="0">
                        <a:spcBef>
                          <a:spcPts val="0"/>
                        </a:spcBef>
                        <a:spcAft>
                          <a:spcPts val="0"/>
                        </a:spcAft>
                        <a:buNone/>
                      </a:pPr>
                      <a:r>
                        <a:rPr lang="en-US"/>
                        <a:t>GAC Issue of Importance Text</a:t>
                      </a:r>
                      <a:endParaRPr/>
                    </a:p>
                  </a:txBody>
                  <a:tcPr marL="91425" marR="91425" marT="91425" marB="91425"/>
                </a:tc>
                <a:tc>
                  <a:txBody>
                    <a:bodyPr/>
                    <a:lstStyle/>
                    <a:p>
                      <a:pPr marL="0" lvl="0" indent="0" algn="l" rtl="0">
                        <a:spcBef>
                          <a:spcPts val="0"/>
                        </a:spcBef>
                        <a:spcAft>
                          <a:spcPts val="0"/>
                        </a:spcAft>
                        <a:buNone/>
                      </a:pPr>
                      <a:r>
                        <a:rPr lang="en-US"/>
                        <a:t>ICANN Board Comment</a:t>
                      </a:r>
                      <a:endParaRPr/>
                    </a:p>
                  </a:txBody>
                  <a:tcPr marL="91425" marR="91425" marT="91425" marB="91425"/>
                </a:tc>
                <a:extLst>
                  <a:ext uri="{0D108BD9-81ED-4DB2-BD59-A6C34878D82A}">
                    <a16:rowId xmlns:a16="http://schemas.microsoft.com/office/drawing/2014/main" val="10000"/>
                  </a:ext>
                </a:extLst>
              </a:tr>
              <a:tr h="4029600">
                <a:tc>
                  <a:txBody>
                    <a:bodyPr/>
                    <a:lstStyle/>
                    <a:p>
                      <a:pPr marL="0" lvl="0" indent="0" algn="l" rtl="0">
                        <a:spcBef>
                          <a:spcPts val="0"/>
                        </a:spcBef>
                        <a:spcAft>
                          <a:spcPts val="0"/>
                        </a:spcAft>
                        <a:buNone/>
                      </a:pPr>
                      <a:r>
                        <a:rPr lang="en-US" sz="1200"/>
                        <a:t>While the GAC acknowledges the information previously shared by the Board, the GAC reiterates its interest in having further details on criteria, dates and updates related to the Emergency Assistance Program for Continued Internet Access. </a:t>
                      </a:r>
                      <a:endParaRPr sz="1200"/>
                    </a:p>
                  </a:txBody>
                  <a:tcPr marL="91425" marR="91425" marT="91425" marB="91425">
                    <a:solidFill>
                      <a:srgbClr val="FFF2CC"/>
                    </a:solidFill>
                  </a:tcPr>
                </a:tc>
                <a:tc>
                  <a:txBody>
                    <a:bodyPr/>
                    <a:lstStyle/>
                    <a:p>
                      <a:pPr marL="285750" lvl="0" indent="-292100" algn="l" rtl="0">
                        <a:lnSpc>
                          <a:spcPct val="115000"/>
                        </a:lnSpc>
                        <a:spcBef>
                          <a:spcPts val="0"/>
                        </a:spcBef>
                        <a:spcAft>
                          <a:spcPts val="0"/>
                        </a:spcAft>
                        <a:buSzPts val="1000"/>
                        <a:buFont typeface="Arial"/>
                        <a:buChar char="●"/>
                      </a:pPr>
                      <a:r>
                        <a:rPr lang="en-US" sz="1000"/>
                        <a:t>The Board appreciates the GAC’s continued interest in the ICANN Emergency Assistance Program for Continued Internet Access. </a:t>
                      </a:r>
                      <a:endParaRPr sz="1000"/>
                    </a:p>
                    <a:p>
                      <a:pPr marL="285750" lvl="0" indent="-292100" algn="l" rtl="0">
                        <a:lnSpc>
                          <a:spcPct val="115000"/>
                        </a:lnSpc>
                        <a:spcBef>
                          <a:spcPts val="0"/>
                        </a:spcBef>
                        <a:spcAft>
                          <a:spcPts val="0"/>
                        </a:spcAft>
                        <a:buSzPts val="1000"/>
                        <a:buFont typeface="Arial"/>
                        <a:buChar char="●"/>
                      </a:pPr>
                      <a:r>
                        <a:rPr lang="en-US" sz="1000"/>
                        <a:t>Last year, ICANN org solicited Expressions of Interest from eligible organizations focused on supporting Internet access and recovery for local populations during natural disasters and man-made emergencies. </a:t>
                      </a:r>
                      <a:endParaRPr sz="1000"/>
                    </a:p>
                    <a:p>
                      <a:pPr marL="285750" lvl="0" indent="-292100" algn="l" rtl="0">
                        <a:lnSpc>
                          <a:spcPct val="115000"/>
                        </a:lnSpc>
                        <a:spcBef>
                          <a:spcPts val="0"/>
                        </a:spcBef>
                        <a:spcAft>
                          <a:spcPts val="0"/>
                        </a:spcAft>
                        <a:buSzPts val="1000"/>
                        <a:buFont typeface="Arial"/>
                        <a:buChar char="●"/>
                      </a:pPr>
                      <a:r>
                        <a:rPr lang="en-US" sz="1000"/>
                        <a:t>ICANN has signed master service agreements with two qualifying organizations that stand ready to support Internet accessibility when operators or other relevant actors might otherwise not have the resources to do so:</a:t>
                      </a:r>
                      <a:endParaRPr sz="1000"/>
                    </a:p>
                    <a:p>
                      <a:pPr marL="571500" lvl="1" indent="-292100" algn="l" rtl="0">
                        <a:lnSpc>
                          <a:spcPct val="115000"/>
                        </a:lnSpc>
                        <a:spcBef>
                          <a:spcPts val="0"/>
                        </a:spcBef>
                        <a:spcAft>
                          <a:spcPts val="0"/>
                        </a:spcAft>
                        <a:buSzPts val="1000"/>
                        <a:buChar char="○"/>
                      </a:pPr>
                      <a:r>
                        <a:rPr lang="en-US" sz="1000"/>
                        <a:t>NetHope is a consortium of leading global nonprofits working across geographies and missions to solve some of the world’s greatest development, humanitarian, and conservation challenges. </a:t>
                      </a:r>
                      <a:endParaRPr sz="1000"/>
                    </a:p>
                    <a:p>
                      <a:pPr marL="571500" lvl="1" indent="-292100" algn="l" rtl="0">
                        <a:lnSpc>
                          <a:spcPct val="115000"/>
                        </a:lnSpc>
                        <a:spcBef>
                          <a:spcPts val="0"/>
                        </a:spcBef>
                        <a:spcAft>
                          <a:spcPts val="0"/>
                        </a:spcAft>
                        <a:buSzPts val="1000"/>
                        <a:buChar char="○"/>
                      </a:pPr>
                      <a:r>
                        <a:rPr lang="en-US" sz="1000"/>
                        <a:t>Télécoms Sans Frontières (TSF), founded in 1998, is the world’s first nongovernmental organization focusing on emergency response technologies. </a:t>
                      </a:r>
                      <a:endParaRPr sz="1000"/>
                    </a:p>
                    <a:p>
                      <a:pPr marL="285750" lvl="0" indent="-292100" algn="l" rtl="0">
                        <a:lnSpc>
                          <a:spcPct val="115000"/>
                        </a:lnSpc>
                        <a:spcBef>
                          <a:spcPts val="0"/>
                        </a:spcBef>
                        <a:spcAft>
                          <a:spcPts val="0"/>
                        </a:spcAft>
                        <a:buSzPts val="1000"/>
                        <a:buFont typeface="Arial"/>
                        <a:buChar char="●"/>
                      </a:pPr>
                      <a:r>
                        <a:rPr lang="en-US" sz="1000"/>
                        <a:t>ICANN org is currently engaged in negotiations with another third party, and if an agreement is reached, an official announcement will follow. </a:t>
                      </a:r>
                      <a:endParaRPr sz="1000"/>
                    </a:p>
                    <a:p>
                      <a:pPr marL="285750" lvl="0" indent="-292100" algn="l" rtl="0">
                        <a:lnSpc>
                          <a:spcPct val="115000"/>
                        </a:lnSpc>
                        <a:spcBef>
                          <a:spcPts val="0"/>
                        </a:spcBef>
                        <a:spcAft>
                          <a:spcPts val="0"/>
                        </a:spcAft>
                        <a:buSzPts val="1000"/>
                        <a:buFont typeface="Arial"/>
                        <a:buChar char="●"/>
                      </a:pPr>
                      <a:r>
                        <a:rPr lang="en-US" sz="1000"/>
                        <a:t>Criteria for participating organizations include:</a:t>
                      </a:r>
                      <a:endParaRPr sz="1000"/>
                    </a:p>
                    <a:p>
                      <a:pPr marL="571500" lvl="1" indent="-292100" algn="l" rtl="0">
                        <a:lnSpc>
                          <a:spcPct val="115000"/>
                        </a:lnSpc>
                        <a:spcBef>
                          <a:spcPts val="0"/>
                        </a:spcBef>
                        <a:spcAft>
                          <a:spcPts val="0"/>
                        </a:spcAft>
                        <a:buSzPts val="1000"/>
                        <a:buChar char="○"/>
                      </a:pPr>
                      <a:r>
                        <a:rPr lang="en-US" sz="1000"/>
                        <a:t>Being classified either as a not-for-profit, 501(c)(3) or equivalent for non-US organizations, or an Intergovernmental Organization;</a:t>
                      </a:r>
                      <a:endParaRPr sz="1000"/>
                    </a:p>
                    <a:p>
                      <a:pPr marL="571500" lvl="1" indent="-292100" algn="l" rtl="0">
                        <a:lnSpc>
                          <a:spcPct val="115000"/>
                        </a:lnSpc>
                        <a:spcBef>
                          <a:spcPts val="0"/>
                        </a:spcBef>
                        <a:spcAft>
                          <a:spcPts val="0"/>
                        </a:spcAft>
                        <a:buSzPts val="1000"/>
                        <a:buChar char="○"/>
                      </a:pPr>
                      <a:r>
                        <a:rPr lang="en-US" sz="1000"/>
                        <a:t>Organization must have a demonstrated ability to use contributions in a method that is consistent with ICANN's mission, and;</a:t>
                      </a:r>
                      <a:endParaRPr sz="1000"/>
                    </a:p>
                    <a:p>
                      <a:pPr marL="571500" lvl="1" indent="-292100" algn="l" rtl="0">
                        <a:lnSpc>
                          <a:spcPct val="115000"/>
                        </a:lnSpc>
                        <a:spcBef>
                          <a:spcPts val="0"/>
                        </a:spcBef>
                        <a:spcAft>
                          <a:spcPts val="0"/>
                        </a:spcAft>
                        <a:buSzPts val="1000"/>
                        <a:buChar char="○"/>
                      </a:pPr>
                      <a:r>
                        <a:rPr lang="en-US" sz="1000"/>
                        <a:t>Demonstrated experience implementing successful projects to provide Internet accessibility in emergencies in multiple regions around the globe. </a:t>
                      </a:r>
                      <a:endParaRPr sz="1000"/>
                    </a:p>
                    <a:p>
                      <a:pPr marL="571500" lvl="1" indent="-292100" algn="l" rtl="0">
                        <a:lnSpc>
                          <a:spcPct val="115000"/>
                        </a:lnSpc>
                        <a:spcBef>
                          <a:spcPts val="0"/>
                        </a:spcBef>
                        <a:spcAft>
                          <a:spcPts val="0"/>
                        </a:spcAft>
                        <a:buSzPts val="1000"/>
                        <a:buChar char="○"/>
                      </a:pPr>
                      <a:r>
                        <a:rPr lang="en-US" sz="1000"/>
                        <a:t>Additional details about the selection criteria are available on the </a:t>
                      </a:r>
                      <a:r>
                        <a:rPr lang="en-US" sz="1000" u="sng">
                          <a:solidFill>
                            <a:srgbClr val="1155CC"/>
                          </a:solidFill>
                          <a:hlinkClick r:id="rId3">
                            <a:extLst>
                              <a:ext uri="{A12FA001-AC4F-418D-AE19-62706E023703}">
                                <ahyp:hlinkClr xmlns:ahyp="http://schemas.microsoft.com/office/drawing/2018/hyperlinkcolor" val="tx"/>
                              </a:ext>
                            </a:extLst>
                          </a:hlinkClick>
                        </a:rPr>
                        <a:t>program page</a:t>
                      </a:r>
                      <a:r>
                        <a:rPr lang="en-US" sz="1000"/>
                        <a:t>. </a:t>
                      </a:r>
                      <a:endParaRPr sz="1000"/>
                    </a:p>
                    <a:p>
                      <a:pPr marL="285750" lvl="0" indent="-292100" algn="l" rtl="0">
                        <a:lnSpc>
                          <a:spcPct val="115000"/>
                        </a:lnSpc>
                        <a:spcBef>
                          <a:spcPts val="0"/>
                        </a:spcBef>
                        <a:spcAft>
                          <a:spcPts val="0"/>
                        </a:spcAft>
                        <a:buSzPts val="1000"/>
                        <a:buFont typeface="Arial"/>
                        <a:buChar char="●"/>
                      </a:pPr>
                      <a:r>
                        <a:rPr lang="en-US" sz="1000"/>
                        <a:t>Moving forward, ICANN org could (1) proactively seek out and/or (2) consider project proposals from the qualifying organizations, as and when emergencies arise where ICANN could provide support.  ICANN org will determine if ICANN’s contribution to the proposed relief project is appropriate in the specific instance. </a:t>
                      </a:r>
                      <a:endParaRPr sz="1000"/>
                    </a:p>
                    <a:p>
                      <a:pPr marL="285750" lvl="0" indent="-292100" algn="l" rtl="0">
                        <a:lnSpc>
                          <a:spcPct val="115000"/>
                        </a:lnSpc>
                        <a:spcBef>
                          <a:spcPts val="0"/>
                        </a:spcBef>
                        <a:spcAft>
                          <a:spcPts val="0"/>
                        </a:spcAft>
                        <a:buSzPts val="1000"/>
                        <a:buFont typeface="Arial"/>
                        <a:buChar char="●"/>
                      </a:pPr>
                      <a:r>
                        <a:rPr lang="en-US" sz="1000"/>
                        <a:t>We are proud of this opportunity to support people around the world where access to the Internet is jeopardized by unexpected events. The latest information and updates can be found on the program’s </a:t>
                      </a:r>
                      <a:r>
                        <a:rPr lang="en-US" sz="1000" u="sng">
                          <a:solidFill>
                            <a:srgbClr val="1155CC"/>
                          </a:solidFill>
                          <a:hlinkClick r:id="rId3">
                            <a:extLst>
                              <a:ext uri="{A12FA001-AC4F-418D-AE19-62706E023703}">
                                <ahyp:hlinkClr xmlns:ahyp="http://schemas.microsoft.com/office/drawing/2018/hyperlinkcolor" val="tx"/>
                              </a:ext>
                            </a:extLst>
                          </a:hlinkClick>
                        </a:rPr>
                        <a:t>dedicated page</a:t>
                      </a:r>
                      <a:r>
                        <a:rPr lang="en-US" sz="1000"/>
                        <a:t>.</a:t>
                      </a:r>
                      <a:endParaRPr sz="10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1"/>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Closing Remarks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Agenda</a:t>
            </a:r>
            <a:endParaRPr/>
          </a:p>
        </p:txBody>
      </p:sp>
      <p:sp>
        <p:nvSpPr>
          <p:cNvPr id="704" name="Google Shape;704;p2"/>
          <p:cNvSpPr txBox="1">
            <a:spLocks noGrp="1"/>
          </p:cNvSpPr>
          <p:nvPr>
            <p:ph type="body" idx="1"/>
          </p:nvPr>
        </p:nvSpPr>
        <p:spPr>
          <a:xfrm>
            <a:off x="618300" y="809362"/>
            <a:ext cx="7907400" cy="45717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2000"/>
              </a:spcBef>
              <a:spcAft>
                <a:spcPts val="0"/>
              </a:spcAft>
              <a:buClr>
                <a:srgbClr val="000000"/>
              </a:buClr>
              <a:buSzPts val="1425"/>
              <a:buFont typeface="Noto Sans Symbols"/>
              <a:buChar char="●"/>
            </a:pPr>
            <a:r>
              <a:rPr lang="en-US"/>
              <a:t>Welcome - Tripti Sinha</a:t>
            </a:r>
            <a:endParaRPr/>
          </a:p>
          <a:p>
            <a:pPr marL="342900" lvl="0" indent="-342900" algn="l" rtl="0">
              <a:lnSpc>
                <a:spcPct val="100000"/>
              </a:lnSpc>
              <a:spcBef>
                <a:spcPts val="2000"/>
              </a:spcBef>
              <a:spcAft>
                <a:spcPts val="0"/>
              </a:spcAft>
              <a:buSzPts val="1425"/>
              <a:buChar char="●"/>
            </a:pPr>
            <a:r>
              <a:rPr lang="en-US"/>
              <a:t>Opening Remarks - Nicolas Caballero and Becky Burr</a:t>
            </a:r>
            <a:endParaRPr/>
          </a:p>
          <a:p>
            <a:pPr marL="342900" lvl="0" indent="-342900" algn="l" rtl="0">
              <a:lnSpc>
                <a:spcPct val="100000"/>
              </a:lnSpc>
              <a:spcBef>
                <a:spcPts val="2000"/>
              </a:spcBef>
              <a:spcAft>
                <a:spcPts val="0"/>
              </a:spcAft>
              <a:buSzPts val="1425"/>
              <a:buChar char="●"/>
            </a:pPr>
            <a:r>
              <a:rPr lang="en-US"/>
              <a:t>Review of ICANN79 GAC Consensus Advice and Board Clarifying Questions </a:t>
            </a:r>
            <a:endParaRPr/>
          </a:p>
          <a:p>
            <a:pPr marL="342900" lvl="0" indent="-342900" algn="l" rtl="0">
              <a:lnSpc>
                <a:spcPct val="100000"/>
              </a:lnSpc>
              <a:spcBef>
                <a:spcPts val="2000"/>
              </a:spcBef>
              <a:spcAft>
                <a:spcPts val="0"/>
              </a:spcAft>
              <a:buSzPts val="1425"/>
              <a:buChar char="●"/>
            </a:pPr>
            <a:r>
              <a:rPr lang="en-US"/>
              <a:t>AOB </a:t>
            </a:r>
            <a:endParaRPr/>
          </a:p>
          <a:p>
            <a:pPr marL="800100" lvl="1" indent="-342900" algn="l" rtl="0">
              <a:lnSpc>
                <a:spcPct val="100000"/>
              </a:lnSpc>
              <a:spcBef>
                <a:spcPts val="2000"/>
              </a:spcBef>
              <a:spcAft>
                <a:spcPts val="0"/>
              </a:spcAft>
              <a:buSzPts val="1425"/>
              <a:buChar char="●"/>
            </a:pPr>
            <a:r>
              <a:rPr lang="en-US"/>
              <a:t>Continuation of ICANN79 Topics  - Name Collision Analysis Project, DNS abuse, and the Emergency Assistance Program for Continued Internet Access</a:t>
            </a:r>
            <a:endParaRPr/>
          </a:p>
          <a:p>
            <a:pPr marL="342900" lvl="0" indent="-342900" algn="l" rtl="0">
              <a:lnSpc>
                <a:spcPct val="100000"/>
              </a:lnSpc>
              <a:spcBef>
                <a:spcPts val="2000"/>
              </a:spcBef>
              <a:spcAft>
                <a:spcPts val="0"/>
              </a:spcAft>
              <a:buSzPts val="1425"/>
              <a:buChar char="●"/>
            </a:pPr>
            <a:r>
              <a:rPr lang="en-US"/>
              <a:t>Closing Remarks Nicolas Caballero and Becky Burr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2629dfd4c3c_0_6"/>
          <p:cNvSpPr txBox="1">
            <a:spLocks noGrp="1"/>
          </p:cNvSpPr>
          <p:nvPr>
            <p:ph type="title"/>
          </p:nvPr>
        </p:nvSpPr>
        <p:spPr>
          <a:xfrm>
            <a:off x="584938" y="788894"/>
            <a:ext cx="7932000" cy="180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ICANN79 GAC Consensus Advice and Board Clarifying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16" name="Google Shape;716;p3"/>
          <p:cNvGraphicFramePr/>
          <p:nvPr/>
        </p:nvGraphicFramePr>
        <p:xfrm>
          <a:off x="363450" y="781800"/>
          <a:ext cx="3000000" cy="3000000"/>
        </p:xfrm>
        <a:graphic>
          <a:graphicData uri="http://schemas.openxmlformats.org/drawingml/2006/table">
            <a:tbl>
              <a:tblPr>
                <a:noFill/>
                <a:tableStyleId>{E622EA9A-94C3-4ABF-9292-9E1642CC38BA}</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§1.a.i</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ensure the Applicant Support Program (ASP) focuses on facilitating global diversification of the new gTLD application program, bearing in mind historical community calls for a ‘remedial round’, recalling ICANN77 GAC advice. </a:t>
                      </a:r>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 Board notes Affirmation 1.3 in the the SubPro Final Report which states that the primary purposes of new gTLDs are to foster diversity, encourage competition, and enhance the utility of the Domain Name System (DNS). The ASP is one component of the Next Round’s approach to facilitating global diversification. Making the DNS more accessible for communities globally by implementing Internationalized Domain Names (IDNs), raising their awareness, and enabling their utility by promoting their universal acceptance, also contribute to global diversification of the new gTLD program. </a:t>
                      </a:r>
                      <a:br>
                        <a:rPr lang="en-US" sz="1300" b="0" u="none" strike="noStrike" cap="none"/>
                      </a:br>
                      <a:endParaRPr sz="1300" b="0" u="none" strike="noStrike" cap="none"/>
                    </a:p>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There are communications efforts underway to raise awareness of IDNs and Universal Acceptance (UA), as well as work to develop a robust global communications and outreach strategy for the Next Round as a whole that will include a specific focus on awareness creation and outreach to potential ASP applicants.</a:t>
                      </a:r>
                      <a:endParaRPr/>
                    </a:p>
                    <a:p>
                      <a:pPr marL="0" marR="0" lvl="0" indent="0" algn="l" rtl="0">
                        <a:lnSpc>
                          <a:spcPct val="100000"/>
                        </a:lnSpc>
                        <a:spcBef>
                          <a:spcPts val="0"/>
                        </a:spcBef>
                        <a:spcAft>
                          <a:spcPts val="0"/>
                        </a:spcAft>
                        <a:buClr>
                          <a:srgbClr val="000000"/>
                        </a:buClr>
                        <a:buSzPts val="1300"/>
                        <a:buFont typeface="Arial"/>
                        <a:buNone/>
                      </a:pPr>
                      <a:endParaRPr sz="1300" b="1"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22" name="Google Shape;722;p5"/>
          <p:cNvGraphicFramePr/>
          <p:nvPr/>
        </p:nvGraphicFramePr>
        <p:xfrm>
          <a:off x="451100" y="782168"/>
          <a:ext cx="3000000" cy="3000000"/>
        </p:xfrm>
        <a:graphic>
          <a:graphicData uri="http://schemas.openxmlformats.org/drawingml/2006/table">
            <a:tbl>
              <a:tblPr>
                <a:noFill/>
                <a:tableStyleId>{E622EA9A-94C3-4ABF-9292-9E1642CC38BA}</a:tableStyleId>
              </a:tblPr>
              <a:tblGrid>
                <a:gridCol w="920500">
                  <a:extLst>
                    <a:ext uri="{9D8B030D-6E8A-4147-A177-3AD203B41FA5}">
                      <a16:colId xmlns:a16="http://schemas.microsoft.com/office/drawing/2014/main" val="20000"/>
                    </a:ext>
                  </a:extLst>
                </a:gridCol>
                <a:gridCol w="2144475">
                  <a:extLst>
                    <a:ext uri="{9D8B030D-6E8A-4147-A177-3AD203B41FA5}">
                      <a16:colId xmlns:a16="http://schemas.microsoft.com/office/drawing/2014/main" val="20001"/>
                    </a:ext>
                  </a:extLst>
                </a:gridCol>
                <a:gridCol w="535212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Topic</a:t>
                      </a:r>
                      <a:endParaRPr sz="12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GAC Consensus Advice</a:t>
                      </a:r>
                      <a:endParaRPr sz="12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Board Clarifying Question(s) and/or Comment(s)</a:t>
                      </a:r>
                      <a:endParaRPr sz="12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694400">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a:t>§1.a.ii</a:t>
                      </a:r>
                      <a:endParaRPr/>
                    </a:p>
                    <a:p>
                      <a:pPr marL="0" marR="0" lvl="0" indent="0" algn="l" rtl="0">
                        <a:lnSpc>
                          <a:spcPct val="100000"/>
                        </a:lnSpc>
                        <a:spcBef>
                          <a:spcPts val="0"/>
                        </a:spcBef>
                        <a:spcAft>
                          <a:spcPts val="0"/>
                        </a:spcAft>
                        <a:buClr>
                          <a:srgbClr val="000000"/>
                        </a:buClr>
                        <a:buSzPts val="1400"/>
                        <a:buFont typeface="Arial"/>
                        <a:buNone/>
                      </a:pPr>
                      <a:r>
                        <a:rPr lang="en-US" sz="12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To publish a comprehensive ASP communications and outreach strategy and associated implementation plan for review and comment by the community with itemized costs, detailed scope and clear metrics of success identified, to complement the overview of the broader communications plan for the next round of new gTLDs included in the Implementation Plan. This ASP communications and outreach strategy must include details on building awareness of Universal Acceptance and Internationalized Domain Names and should leverage community connections to ensure underserved regions are reached.</a:t>
                      </a:r>
                      <a:endParaRPr sz="12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a:t>The Board understands that the GNSO Guidance Process (GGP) for Applicant Support issued a guidance recommendation related to “Communications and Outreach/Awareness.” This included implementation guidance, indicators of success, and metrics to measure success. The GGP’s guidance recommendations are still pending Board consideration. The Board understands that ICANN org staff is aware of and has taken the GGP guidance recommendations into consideration as it continues to plan for implementation, so that if and when the recommendations are adopted by the Board in accordance with the ICANN Bylaws (Annex A-2) these can be implemented.</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a:t>In addition, the Board understands that ICANN org is conducting an ongoing campaign to create awareness of IDNs and UA as a first phase of work leading into the Next Round Communications and Outreach strategy. The Board anticipates that org will build upon that work to craft a holistic communications and outreach plan for the next round that covers all the key elements including ASP, Registry Service Provider (RSP)  – taking into account potential overlap between IDN and ASP target audiences.</a:t>
                      </a:r>
                      <a:endParaRPr/>
                    </a:p>
                    <a:p>
                      <a:pPr marL="285750" marR="0" lvl="0" indent="-285750" algn="l" rtl="0">
                        <a:lnSpc>
                          <a:spcPct val="100000"/>
                        </a:lnSpc>
                        <a:spcBef>
                          <a:spcPts val="0"/>
                        </a:spcBef>
                        <a:spcAft>
                          <a:spcPts val="0"/>
                        </a:spcAft>
                        <a:buClr>
                          <a:srgbClr val="000000"/>
                        </a:buClr>
                        <a:buSzPts val="1200"/>
                        <a:buFont typeface="Arial"/>
                        <a:buChar char="•"/>
                      </a:pPr>
                      <a:r>
                        <a:rPr lang="en-US" sz="1200"/>
                        <a:t>ICANN org plans to share a Communications Planning Document, including overall outreach strategy and success metrics, by early May.</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a:t>ICANN org believes there’s an opportunity to leverage the community to ensure broad distribution of information related to the next round, including material they can share with their constituencies.</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28" name="Google Shape;728;p6"/>
          <p:cNvGraphicFramePr/>
          <p:nvPr/>
        </p:nvGraphicFramePr>
        <p:xfrm>
          <a:off x="363450" y="781800"/>
          <a:ext cx="3000000" cy="3000000"/>
        </p:xfrm>
        <a:graphic>
          <a:graphicData uri="http://schemas.openxmlformats.org/drawingml/2006/table">
            <a:tbl>
              <a:tblPr>
                <a:noFill/>
                <a:tableStyleId>{E622EA9A-94C3-4ABF-9292-9E1642CC38BA}</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§1.a.iii</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specify how the reported fund for the ASP will specifically be used to support applicants – whether through offsetting reduced application fees for applicants, funding additional means of support, or a mix of both – and undertake an assessment of the appropriate budget to support the program and the associated communications and outreach strategy in the context of inflation trends since the launch of the last ASP, which was funded with 2 million USD during the 2012 new gTLDs application round.</a:t>
                      </a: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The Board notes that during ICANN79, ICANN org staff indicated that the ASP Funding Plan will be shared with the Implementation Review Team in mid-April. The Board anticipates that the ASP funding plan will include the aspects articulated in the GAC advice. In the interim, the draft ASP Handbook that was out for public comment includes a list of financial and non-financial supports that will be made available to qualified supported applicants. Regarding additional means of support, ICANN org has continued planning efforts for the options presented to the GNSO Small Team Plus–recognizing that supplemental Recommendation 17.2 is still pending Board consideration.</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34" name="Google Shape;734;p7"/>
          <p:cNvGraphicFramePr/>
          <p:nvPr/>
        </p:nvGraphicFramePr>
        <p:xfrm>
          <a:off x="363450" y="781800"/>
          <a:ext cx="3000000" cy="3000000"/>
        </p:xfrm>
        <a:graphic>
          <a:graphicData uri="http://schemas.openxmlformats.org/drawingml/2006/table">
            <a:tbl>
              <a:tblPr>
                <a:noFill/>
                <a:tableStyleId>{E622EA9A-94C3-4ABF-9292-9E1642CC38BA}</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§1.a.iv</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develop a holistic approach to the ASP by strongly considering implementation of the ALAC’s ASP incubator proposal, recalling the GAC’s ICANN78 text.</a:t>
                      </a: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Regarding additional means of support, ICANN org has continued planning efforts for the expanded scope of support options presented to the GNSO Small Team Plus, taking into account the ideas generated by that group and recognizing that supplemental Recommendation 17.2 is still pending Board consideration. </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40" name="Google Shape;740;p8"/>
          <p:cNvGraphicFramePr/>
          <p:nvPr/>
        </p:nvGraphicFramePr>
        <p:xfrm>
          <a:off x="363450" y="781800"/>
          <a:ext cx="3000000" cy="3000000"/>
        </p:xfrm>
        <a:graphic>
          <a:graphicData uri="http://schemas.openxmlformats.org/drawingml/2006/table">
            <a:tbl>
              <a:tblPr>
                <a:noFill/>
                <a:tableStyleId>{E622EA9A-94C3-4ABF-9292-9E1642CC38BA}</a:tableStyleId>
              </a:tblPr>
              <a:tblGrid>
                <a:gridCol w="1383775">
                  <a:extLst>
                    <a:ext uri="{9D8B030D-6E8A-4147-A177-3AD203B41FA5}">
                      <a16:colId xmlns:a16="http://schemas.microsoft.com/office/drawing/2014/main" val="20000"/>
                    </a:ext>
                  </a:extLst>
                </a:gridCol>
                <a:gridCol w="2449825">
                  <a:extLst>
                    <a:ext uri="{9D8B030D-6E8A-4147-A177-3AD203B41FA5}">
                      <a16:colId xmlns:a16="http://schemas.microsoft.com/office/drawing/2014/main" val="20001"/>
                    </a:ext>
                  </a:extLst>
                </a:gridCol>
                <a:gridCol w="4583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§1.a.v</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consider substantially reducing or eliminating ongoing ICANN registry fees for successful applicants for at least five years, and consider further flexibility thereafter according to applicant needs, recalling ICANN77 GAC advice.</a:t>
                      </a:r>
                      <a:endParaRPr sz="1300" u="none" strike="noStrike" cap="none"/>
                    </a:p>
                    <a:p>
                      <a:pPr marL="0" marR="0" lvl="0" indent="0" algn="l" rtl="0">
                        <a:lnSpc>
                          <a:spcPct val="100000"/>
                        </a:lnSpc>
                        <a:spcBef>
                          <a:spcPts val="0"/>
                        </a:spcBef>
                        <a:spcAft>
                          <a:spcPts val="0"/>
                        </a:spcAft>
                        <a:buClr>
                          <a:srgbClr val="000000"/>
                        </a:buClr>
                        <a:buSzPts val="1300"/>
                        <a:buFont typeface="Arial"/>
                        <a:buNone/>
                      </a:pP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0" u="none" strike="noStrike" cap="none"/>
                        <a:t>Regarding additional means of support, ICANN org has continued planning efforts for the expanded scope of support options presented to the GNSO Small Team Plus, taking into account the ideas generated by that group and recognizing that supplemental Recommendation 17.2 is still pending Board consideration. </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
          <p:cNvSpPr txBox="1">
            <a:spLocks noGrp="1"/>
          </p:cNvSpPr>
          <p:nvPr>
            <p:ph type="title"/>
          </p:nvPr>
        </p:nvSpPr>
        <p:spPr>
          <a:xfrm>
            <a:off x="374900" y="46175"/>
            <a:ext cx="87690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2520"/>
              <a:t>GAC Consensus Advice and Board Clarifying Question </a:t>
            </a:r>
            <a:endParaRPr/>
          </a:p>
        </p:txBody>
      </p:sp>
      <p:graphicFrame>
        <p:nvGraphicFramePr>
          <p:cNvPr id="746" name="Google Shape;746;p9"/>
          <p:cNvGraphicFramePr/>
          <p:nvPr/>
        </p:nvGraphicFramePr>
        <p:xfrm>
          <a:off x="363450" y="781800"/>
          <a:ext cx="3000000" cy="3000000"/>
        </p:xfrm>
        <a:graphic>
          <a:graphicData uri="http://schemas.openxmlformats.org/drawingml/2006/table">
            <a:tbl>
              <a:tblPr>
                <a:noFill/>
                <a:tableStyleId>{E622EA9A-94C3-4ABF-9292-9E1642CC38BA}</a:tableStyleId>
              </a:tblPr>
              <a:tblGrid>
                <a:gridCol w="899300">
                  <a:extLst>
                    <a:ext uri="{9D8B030D-6E8A-4147-A177-3AD203B41FA5}">
                      <a16:colId xmlns:a16="http://schemas.microsoft.com/office/drawing/2014/main" val="20000"/>
                    </a:ext>
                  </a:extLst>
                </a:gridCol>
                <a:gridCol w="1970325">
                  <a:extLst>
                    <a:ext uri="{9D8B030D-6E8A-4147-A177-3AD203B41FA5}">
                      <a16:colId xmlns:a16="http://schemas.microsoft.com/office/drawing/2014/main" val="20001"/>
                    </a:ext>
                  </a:extLst>
                </a:gridCol>
                <a:gridCol w="5547500">
                  <a:extLst>
                    <a:ext uri="{9D8B030D-6E8A-4147-A177-3AD203B41FA5}">
                      <a16:colId xmlns:a16="http://schemas.microsoft.com/office/drawing/2014/main" val="20002"/>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Topic</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GAC Consensus Advice</a:t>
                      </a:r>
                      <a:endParaRPr sz="1300" u="none" strike="noStrike" cap="none"/>
                    </a:p>
                  </a:txBody>
                  <a:tcPr marL="91425" marR="91425" marT="91425" marB="91425">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Board Clarifying Question(s) and/or Comment(s)</a:t>
                      </a:r>
                      <a:endParaRPr sz="1300" u="none" strike="noStrike" cap="none"/>
                    </a:p>
                  </a:txBody>
                  <a:tcPr marL="91425" marR="91425" marT="91425" marB="91425">
                    <a:solidFill>
                      <a:srgbClr val="EFEFEF"/>
                    </a:solidFill>
                  </a:tcPr>
                </a:tc>
                <a:extLst>
                  <a:ext uri="{0D108BD9-81ED-4DB2-BD59-A6C34878D82A}">
                    <a16:rowId xmlns:a16="http://schemas.microsoft.com/office/drawing/2014/main" val="10000"/>
                  </a:ext>
                </a:extLst>
              </a:tr>
              <a:tr h="3880700">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a:t>§1.a.vi</a:t>
                      </a:r>
                      <a:endParaRPr/>
                    </a:p>
                    <a:p>
                      <a:pPr marL="0" marR="0" lvl="0" indent="0" algn="l" rtl="0">
                        <a:lnSpc>
                          <a:spcPct val="100000"/>
                        </a:lnSpc>
                        <a:spcBef>
                          <a:spcPts val="0"/>
                        </a:spcBef>
                        <a:spcAft>
                          <a:spcPts val="0"/>
                        </a:spcAft>
                        <a:buClr>
                          <a:srgbClr val="000000"/>
                        </a:buClr>
                        <a:buSzPts val="1400"/>
                        <a:buFont typeface="Arial"/>
                        <a:buNone/>
                      </a:pPr>
                      <a:r>
                        <a:rPr lang="en-US" sz="1300" u="none" strike="noStrike" cap="none"/>
                        <a:t>Applicant Support Program (ASP)</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To explore the potential of leveraging (including contracting and financing the services of), a platform to which new gTLDs, supported through the ASP, could move to eventually operate their own back-end services, recalling ICANN77 GAC advice.</a:t>
                      </a: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91425" marR="91425" marT="91425" marB="91425"/>
                </a:tc>
                <a:tc>
                  <a:txBody>
                    <a:bodyPr/>
                    <a:lstStyle/>
                    <a:p>
                      <a:pPr marL="285750" marR="0" lvl="0" indent="-285750" algn="l" rtl="0">
                        <a:lnSpc>
                          <a:spcPct val="100000"/>
                        </a:lnSpc>
                        <a:spcBef>
                          <a:spcPts val="0"/>
                        </a:spcBef>
                        <a:spcAft>
                          <a:spcPts val="0"/>
                        </a:spcAft>
                        <a:buClr>
                          <a:srgbClr val="000000"/>
                        </a:buClr>
                        <a:buSzPts val="1300"/>
                        <a:buFont typeface="Arial"/>
                        <a:buChar char="•"/>
                      </a:pPr>
                      <a:r>
                        <a:rPr lang="en-US" sz="1300" b="1" u="none" strike="noStrike" cap="none"/>
                        <a:t>Could the GAC provide additional insight into how it envisions such a platform and ICANN’s involvement in its development and servicing? Is the GAC advising the Board that the ASP should provide capacity development support to supported applicants that become Registry Operators to become their own RSP?</a:t>
                      </a:r>
                      <a:endParaRPr/>
                    </a:p>
                    <a:p>
                      <a:pPr marL="285750" marR="0" lvl="0" indent="-285750" algn="l" rtl="0">
                        <a:lnSpc>
                          <a:spcPct val="100000"/>
                        </a:lnSpc>
                        <a:spcBef>
                          <a:spcPts val="0"/>
                        </a:spcBef>
                        <a:spcAft>
                          <a:spcPts val="0"/>
                        </a:spcAft>
                        <a:buClr>
                          <a:srgbClr val="000000"/>
                        </a:buClr>
                        <a:buSzPts val="1300"/>
                        <a:buFont typeface="Arial"/>
                        <a:buChar char="•"/>
                      </a:pPr>
                      <a:r>
                        <a:rPr lang="en-US" sz="1300" b="1" u="none" strike="noStrike" cap="none"/>
                        <a:t>Could the GAC provide insight into how its advice aligns with existing policy recommendations and whether the provision of back-end services in any form would constitute policymaking?</a:t>
                      </a:r>
                      <a:br>
                        <a:rPr lang="en-US" sz="1300" b="0" u="none" strike="noStrike" cap="none"/>
                      </a:br>
                      <a:r>
                        <a:rPr lang="en-US" sz="1300" b="0" u="none" strike="noStrike" cap="none"/>
                        <a:t>The Board notes that the idea for providing support via the ASP for back-end services was not part of the original SubPro Final Report policy recommendation 17.2 which called for an expanded scope of support. In the Board scorecard on Recommendation 17.2, the Board indicated that it would be “conducting ongoing work in relation to pending Recommendation 17.2, relating to expanding the scope of financial support.” The Board also notes that the GNSO Small Team Plus has been working on a supplemental Recommendation 17.2 which is pending Board consideration. Though, it does not seem that the supplemental policy recommendation includes support with regards to back-end services. More broadly on the expanded scope of support, ICANN org has continued planning efforts on the options presented to the GNSO Small Team Plus, taking into account the ideas generated by that group and recognizing that supplemental Recommendation 17.2 is still pending Board consideration.</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3062</Words>
  <Application>Microsoft Macintosh PowerPoint</Application>
  <PresentationFormat>On-screen Show (4:3)</PresentationFormat>
  <Paragraphs>128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Noto Sans Symbols</vt:lpstr>
      <vt:lpstr>ICANNPPT_Arial_4x3_June 2017_potx</vt:lpstr>
      <vt:lpstr>ICANN Board-GAC ICANN79 Consensus Advice Clarifying Questions Call </vt:lpstr>
      <vt:lpstr>Agenda</vt:lpstr>
      <vt:lpstr>ICANN79 GAC Consensus Advice and Board Clarifying Questions</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GAC Consensus Advice and Board Clarifying Question </vt:lpstr>
      <vt:lpstr>AOB</vt:lpstr>
      <vt:lpstr>AOB</vt:lpstr>
      <vt:lpstr>AOB</vt:lpstr>
      <vt:lpstr>AOB</vt:lpstr>
      <vt:lpstr>AOB</vt:lpstr>
      <vt:lpstr>AOB</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ICANN Board-GAC ICANN79 Consensus Advice Clarifying Questions Call </dc:title>
  <cp:lastModifiedBy>Andrew Chen</cp:lastModifiedBy>
  <cp:revision>1</cp:revision>
  <dcterms:modified xsi:type="dcterms:W3CDTF">2024-04-02T22:59:40Z</dcterms:modified>
</cp:coreProperties>
</file>